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4017" r:id="rId1"/>
  </p:sldMasterIdLst>
  <p:notesMasterIdLst>
    <p:notesMasterId r:id="rId72"/>
  </p:notesMasterIdLst>
  <p:handoutMasterIdLst>
    <p:handoutMasterId r:id="rId73"/>
  </p:handoutMasterIdLst>
  <p:sldIdLst>
    <p:sldId id="301" r:id="rId2"/>
    <p:sldId id="352" r:id="rId3"/>
    <p:sldId id="353" r:id="rId4"/>
    <p:sldId id="354" r:id="rId5"/>
    <p:sldId id="299" r:id="rId6"/>
    <p:sldId id="342" r:id="rId7"/>
    <p:sldId id="346" r:id="rId8"/>
    <p:sldId id="355" r:id="rId9"/>
    <p:sldId id="302" r:id="rId10"/>
    <p:sldId id="303" r:id="rId11"/>
    <p:sldId id="347" r:id="rId12"/>
    <p:sldId id="304" r:id="rId13"/>
    <p:sldId id="356" r:id="rId14"/>
    <p:sldId id="357" r:id="rId15"/>
    <p:sldId id="311" r:id="rId16"/>
    <p:sldId id="358" r:id="rId17"/>
    <p:sldId id="312" r:id="rId18"/>
    <p:sldId id="360" r:id="rId19"/>
    <p:sldId id="359" r:id="rId20"/>
    <p:sldId id="361" r:id="rId21"/>
    <p:sldId id="362" r:id="rId22"/>
    <p:sldId id="363" r:id="rId23"/>
    <p:sldId id="313" r:id="rId24"/>
    <p:sldId id="364" r:id="rId25"/>
    <p:sldId id="365" r:id="rId26"/>
    <p:sldId id="366" r:id="rId27"/>
    <p:sldId id="314" r:id="rId28"/>
    <p:sldId id="368" r:id="rId29"/>
    <p:sldId id="315" r:id="rId30"/>
    <p:sldId id="319" r:id="rId31"/>
    <p:sldId id="320" r:id="rId32"/>
    <p:sldId id="321" r:id="rId33"/>
    <p:sldId id="317" r:id="rId34"/>
    <p:sldId id="369" r:id="rId35"/>
    <p:sldId id="370" r:id="rId36"/>
    <p:sldId id="305" r:id="rId37"/>
    <p:sldId id="306" r:id="rId38"/>
    <p:sldId id="371" r:id="rId39"/>
    <p:sldId id="322" r:id="rId40"/>
    <p:sldId id="372" r:id="rId41"/>
    <p:sldId id="373" r:id="rId42"/>
    <p:sldId id="323" r:id="rId43"/>
    <p:sldId id="374" r:id="rId44"/>
    <p:sldId id="324" r:id="rId45"/>
    <p:sldId id="327" r:id="rId46"/>
    <p:sldId id="328" r:id="rId47"/>
    <p:sldId id="375" r:id="rId48"/>
    <p:sldId id="330" r:id="rId49"/>
    <p:sldId id="350" r:id="rId50"/>
    <p:sldId id="376" r:id="rId51"/>
    <p:sldId id="377" r:id="rId52"/>
    <p:sldId id="378" r:id="rId53"/>
    <p:sldId id="332" r:id="rId54"/>
    <p:sldId id="343" r:id="rId55"/>
    <p:sldId id="344" r:id="rId56"/>
    <p:sldId id="379" r:id="rId57"/>
    <p:sldId id="380" r:id="rId58"/>
    <p:sldId id="334" r:id="rId59"/>
    <p:sldId id="335" r:id="rId60"/>
    <p:sldId id="336" r:id="rId61"/>
    <p:sldId id="337" r:id="rId62"/>
    <p:sldId id="381" r:id="rId63"/>
    <p:sldId id="382" r:id="rId64"/>
    <p:sldId id="383" r:id="rId65"/>
    <p:sldId id="384" r:id="rId66"/>
    <p:sldId id="345" r:id="rId67"/>
    <p:sldId id="385" r:id="rId68"/>
    <p:sldId id="386" r:id="rId69"/>
    <p:sldId id="387" r:id="rId70"/>
    <p:sldId id="388" r:id="rId71"/>
  </p:sldIdLst>
  <p:sldSz cx="10058400" cy="7772400"/>
  <p:notesSz cx="7315200" cy="9601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48">
          <p15:clr>
            <a:srgbClr val="A4A3A4"/>
          </p15:clr>
        </p15:guide>
        <p15:guide id="2" pos="316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BB4553"/>
    <a:srgbClr val="EEEEEE"/>
    <a:srgbClr val="00B1F3"/>
    <a:srgbClr val="709AAA"/>
    <a:srgbClr val="FFFFFF"/>
    <a:srgbClr val="5A170E"/>
    <a:srgbClr val="993C34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670" autoAdjust="0"/>
    <p:restoredTop sz="95256" autoAdjust="0"/>
  </p:normalViewPr>
  <p:slideViewPr>
    <p:cSldViewPr>
      <p:cViewPr varScale="1">
        <p:scale>
          <a:sx n="76" d="100"/>
          <a:sy n="76" d="100"/>
        </p:scale>
        <p:origin x="1512" y="48"/>
      </p:cViewPr>
      <p:guideLst>
        <p:guide orient="horz" pos="2448"/>
        <p:guide pos="31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 eaLnBrk="1" hangingPunct="1">
              <a:defRPr sz="1300"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553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4963" y="0"/>
            <a:ext cx="317023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 eaLnBrk="1" hangingPunct="1">
              <a:defRPr sz="1300"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554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1775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 eaLnBrk="1" hangingPunct="1">
              <a:defRPr sz="1300"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554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 eaLnBrk="1" hangingPunct="1">
              <a:defRPr sz="1300"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</a:lstStyle>
          <a:p>
            <a:pPr>
              <a:defRPr/>
            </a:pPr>
            <a:fld id="{68A636E1-95D5-4E4C-9AB1-B80E9EF253FD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9281398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 eaLnBrk="1" hangingPunct="1">
              <a:defRPr sz="1300"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</a:lstStyle>
          <a:p>
            <a:pPr>
              <a:defRPr/>
            </a:pPr>
            <a:endParaRPr lang="en-CA" altLang="en-US"/>
          </a:p>
        </p:txBody>
      </p:sp>
      <p:sp>
        <p:nvSpPr>
          <p:cNvPr id="7270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 eaLnBrk="1" hangingPunct="1">
              <a:defRPr sz="1300"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</a:lstStyle>
          <a:p>
            <a:pPr>
              <a:defRPr/>
            </a:pPr>
            <a:endParaRPr lang="en-CA" altLang="en-US"/>
          </a:p>
        </p:txBody>
      </p:sp>
      <p:sp>
        <p:nvSpPr>
          <p:cNvPr id="1638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328738" y="720725"/>
            <a:ext cx="4659312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270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60888"/>
            <a:ext cx="5851525" cy="4319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CA" altLang="en-US" noProof="0"/>
              <a:t>Click to edit Master text styles</a:t>
            </a:r>
          </a:p>
          <a:p>
            <a:pPr lvl="1"/>
            <a:r>
              <a:rPr lang="en-CA" altLang="en-US" noProof="0"/>
              <a:t>Second level</a:t>
            </a:r>
          </a:p>
          <a:p>
            <a:pPr lvl="2"/>
            <a:r>
              <a:rPr lang="en-CA" altLang="en-US" noProof="0"/>
              <a:t>Third level</a:t>
            </a:r>
          </a:p>
          <a:p>
            <a:pPr lvl="3"/>
            <a:r>
              <a:rPr lang="en-CA" altLang="en-US" noProof="0"/>
              <a:t>Fourth level</a:t>
            </a:r>
          </a:p>
          <a:p>
            <a:pPr lvl="4"/>
            <a:r>
              <a:rPr lang="en-CA" altLang="en-US" noProof="0"/>
              <a:t>Fifth level</a:t>
            </a:r>
          </a:p>
        </p:txBody>
      </p:sp>
      <p:sp>
        <p:nvSpPr>
          <p:cNvPr id="7271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 eaLnBrk="1" hangingPunct="1">
              <a:defRPr sz="1300"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</a:lstStyle>
          <a:p>
            <a:pPr>
              <a:defRPr/>
            </a:pPr>
            <a:endParaRPr lang="en-CA" altLang="en-US"/>
          </a:p>
        </p:txBody>
      </p:sp>
      <p:sp>
        <p:nvSpPr>
          <p:cNvPr id="7271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 eaLnBrk="1" hangingPunct="1">
              <a:defRPr sz="1300"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</a:lstStyle>
          <a:p>
            <a:pPr>
              <a:defRPr/>
            </a:pPr>
            <a:fld id="{A8E62965-5E1A-4D07-A289-0A12F4192F75}" type="slidenum">
              <a:rPr lang="en-CA" altLang="en-US"/>
              <a:pPr>
                <a:defRPr/>
              </a:pPr>
              <a:t>‹#›</a:t>
            </a:fld>
            <a:endParaRPr lang="en-CA" altLang="en-US" dirty="0"/>
          </a:p>
        </p:txBody>
      </p:sp>
    </p:spTree>
    <p:extLst>
      <p:ext uri="{BB962C8B-B14F-4D97-AF65-F5344CB8AC3E}">
        <p14:creationId xmlns:p14="http://schemas.microsoft.com/office/powerpoint/2010/main" val="177431559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anose="020B0600070205080204" pitchFamily="34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anose="020B0600070205080204" pitchFamily="34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048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2048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E1CCE79F-E699-40C1-988E-B8DAA270B2E0}" type="slidenum">
              <a:rPr lang="en-CA" altLang="en-US" smtClean="0">
                <a:latin typeface="Times New Roman" panose="02020603050405020304" pitchFamily="18" charset="0"/>
              </a:rPr>
              <a:pPr/>
              <a:t>2</a:t>
            </a:fld>
            <a:endParaRPr lang="en-CA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41185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198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latin typeface="Times New Roman" panose="02020603050405020304" pitchFamily="18" charset="0"/>
              </a:rPr>
              <a:t> Calculating degree of unsaturation</a:t>
            </a:r>
          </a:p>
          <a:p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419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D7C61DF4-CFA0-48D7-8583-BAF1B5A81077}" type="slidenum">
              <a:rPr lang="en-CA" altLang="en-US" smtClean="0">
                <a:latin typeface="Times New Roman" panose="02020603050405020304" pitchFamily="18" charset="0"/>
              </a:rPr>
              <a:pPr/>
              <a:t>14</a:t>
            </a:fld>
            <a:endParaRPr lang="en-CA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16787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403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latin typeface="Times New Roman" panose="02020603050405020304" pitchFamily="18" charset="0"/>
              </a:rPr>
              <a:t> Naming alkenes</a:t>
            </a:r>
          </a:p>
          <a:p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4403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FB763C86-63EE-4DAE-A91C-037D77346EC1}" type="slidenum">
              <a:rPr lang="en-CA" altLang="en-US" smtClean="0">
                <a:latin typeface="Times New Roman" panose="02020603050405020304" pitchFamily="18" charset="0"/>
              </a:rPr>
              <a:pPr/>
              <a:t>15</a:t>
            </a:fld>
            <a:endParaRPr lang="en-CA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01361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608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latin typeface="Times New Roman" panose="02020603050405020304" pitchFamily="18" charset="0"/>
              </a:rPr>
              <a:t> Naming alkenes</a:t>
            </a:r>
          </a:p>
          <a:p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4608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6FD54579-A697-48B8-B379-F12005E37E5F}" type="slidenum">
              <a:rPr lang="en-CA" altLang="en-US" smtClean="0">
                <a:latin typeface="Times New Roman" panose="02020603050405020304" pitchFamily="18" charset="0"/>
              </a:rPr>
              <a:pPr/>
              <a:t>16</a:t>
            </a:fld>
            <a:endParaRPr lang="en-CA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30423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813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latin typeface="Times New Roman" panose="02020603050405020304" pitchFamily="18" charset="0"/>
              </a:rPr>
              <a:t> Naming alkenes</a:t>
            </a:r>
          </a:p>
          <a:p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481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CFFF8531-49C6-4E73-975F-F96EAEADB44A}" type="slidenum">
              <a:rPr lang="en-CA" altLang="en-US" smtClean="0">
                <a:latin typeface="Times New Roman" panose="02020603050405020304" pitchFamily="18" charset="0"/>
              </a:rPr>
              <a:pPr/>
              <a:t>17</a:t>
            </a:fld>
            <a:endParaRPr lang="en-CA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04921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017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latin typeface="Times New Roman" panose="02020603050405020304" pitchFamily="18" charset="0"/>
              </a:rPr>
              <a:t> Naming alkenes</a:t>
            </a:r>
          </a:p>
          <a:p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5018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9990F9B7-7453-4DB1-B7B5-43638D146296}" type="slidenum">
              <a:rPr lang="en-CA" altLang="en-US" smtClean="0">
                <a:latin typeface="Times New Roman" panose="02020603050405020304" pitchFamily="18" charset="0"/>
              </a:rPr>
              <a:pPr/>
              <a:t>18</a:t>
            </a:fld>
            <a:endParaRPr lang="en-CA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83062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222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latin typeface="Times New Roman" panose="02020603050405020304" pitchFamily="18" charset="0"/>
              </a:rPr>
              <a:t> Naming alkenes</a:t>
            </a:r>
          </a:p>
          <a:p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5222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27C3B682-55F2-4B98-A369-498B5FD5817A}" type="slidenum">
              <a:rPr lang="en-CA" altLang="en-US" smtClean="0">
                <a:latin typeface="Times New Roman" panose="02020603050405020304" pitchFamily="18" charset="0"/>
              </a:rPr>
              <a:pPr/>
              <a:t>19</a:t>
            </a:fld>
            <a:endParaRPr lang="en-CA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60482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427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latin typeface="Times New Roman" panose="02020603050405020304" pitchFamily="18" charset="0"/>
              </a:rPr>
              <a:t> Naming alkenes</a:t>
            </a:r>
          </a:p>
          <a:p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5427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9C8981F4-95CA-445E-8967-33BD41B0C706}" type="slidenum">
              <a:rPr lang="en-CA" altLang="en-US" smtClean="0">
                <a:latin typeface="Times New Roman" panose="02020603050405020304" pitchFamily="18" charset="0"/>
              </a:rPr>
              <a:pPr/>
              <a:t>20</a:t>
            </a:fld>
            <a:endParaRPr lang="en-CA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89261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632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latin typeface="Times New Roman" panose="02020603050405020304" pitchFamily="18" charset="0"/>
              </a:rPr>
              <a:t> Naming alkenes</a:t>
            </a:r>
          </a:p>
          <a:p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5632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5623BBAB-B5C1-46FA-B6D2-6425749A2974}" type="slidenum">
              <a:rPr lang="en-CA" altLang="en-US" smtClean="0">
                <a:latin typeface="Times New Roman" panose="02020603050405020304" pitchFamily="18" charset="0"/>
              </a:rPr>
              <a:pPr/>
              <a:t>21</a:t>
            </a:fld>
            <a:endParaRPr lang="en-CA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76433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latin typeface="Times New Roman" panose="02020603050405020304" pitchFamily="18" charset="0"/>
              </a:rPr>
              <a:t> Naming alkenes</a:t>
            </a:r>
          </a:p>
          <a:p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583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2D5C60AD-EB04-43E1-9196-C2F1593D31CC}" type="slidenum">
              <a:rPr lang="en-CA" altLang="en-US" smtClean="0">
                <a:latin typeface="Times New Roman" panose="02020603050405020304" pitchFamily="18" charset="0"/>
              </a:rPr>
              <a:pPr/>
              <a:t>22</a:t>
            </a:fld>
            <a:endParaRPr lang="en-CA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41265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041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latin typeface="Times New Roman" panose="02020603050405020304" pitchFamily="18" charset="0"/>
              </a:rPr>
              <a:t>Cis-Trans Isomerism in Alkenes</a:t>
            </a:r>
          </a:p>
          <a:p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6042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FFC4A707-5E46-4567-91AD-38F2A6837C91}" type="slidenum">
              <a:rPr lang="en-CA" altLang="en-US" smtClean="0">
                <a:latin typeface="Times New Roman" panose="02020603050405020304" pitchFamily="18" charset="0"/>
              </a:rPr>
              <a:pPr/>
              <a:t>23</a:t>
            </a:fld>
            <a:endParaRPr lang="en-CA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72702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560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latin typeface="Times New Roman" panose="02020603050405020304" pitchFamily="18" charset="0"/>
              </a:rPr>
              <a:t>Industrial preparation and use of alkenes</a:t>
            </a:r>
          </a:p>
          <a:p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2560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439C1CC3-14C2-4AF5-AEE0-5DECE3D57A77}" type="slidenum">
              <a:rPr lang="en-CA" altLang="en-US" smtClean="0">
                <a:latin typeface="Times New Roman" panose="02020603050405020304" pitchFamily="18" charset="0"/>
              </a:rPr>
              <a:pPr/>
              <a:t>6</a:t>
            </a:fld>
            <a:endParaRPr lang="en-CA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321015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246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latin typeface="Times New Roman" panose="02020603050405020304" pitchFamily="18" charset="0"/>
              </a:rPr>
              <a:t>Cis-Trans Isomerism in Alkenes</a:t>
            </a:r>
          </a:p>
          <a:p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6246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97E2C02B-427D-4C59-95E2-E08401ACC240}" type="slidenum">
              <a:rPr lang="en-CA" altLang="en-US" smtClean="0">
                <a:latin typeface="Times New Roman" panose="02020603050405020304" pitchFamily="18" charset="0"/>
              </a:rPr>
              <a:pPr/>
              <a:t>24</a:t>
            </a:fld>
            <a:endParaRPr lang="en-CA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030779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451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latin typeface="Times New Roman" panose="02020603050405020304" pitchFamily="18" charset="0"/>
              </a:rPr>
              <a:t>Cis-Trans Isomerism in Alkenes</a:t>
            </a:r>
          </a:p>
          <a:p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6451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884ED8F2-00B2-43F0-AE5E-C59DB8DA2875}" type="slidenum">
              <a:rPr lang="en-CA" altLang="en-US" smtClean="0">
                <a:latin typeface="Times New Roman" panose="02020603050405020304" pitchFamily="18" charset="0"/>
              </a:rPr>
              <a:pPr/>
              <a:t>25</a:t>
            </a:fld>
            <a:endParaRPr lang="en-CA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042789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656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latin typeface="Times New Roman" panose="02020603050405020304" pitchFamily="18" charset="0"/>
              </a:rPr>
              <a:t>Cis-Trans Isomerism in Alkenes</a:t>
            </a:r>
          </a:p>
          <a:p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6656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0A4C0077-7E0C-4B2C-AE69-659EB7322B8D}" type="slidenum">
              <a:rPr lang="en-CA" altLang="en-US" smtClean="0">
                <a:latin typeface="Times New Roman" panose="02020603050405020304" pitchFamily="18" charset="0"/>
              </a:rPr>
              <a:pPr/>
              <a:t>26</a:t>
            </a:fld>
            <a:endParaRPr lang="en-CA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36987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861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latin typeface="Times New Roman" panose="02020603050405020304" pitchFamily="18" charset="0"/>
              </a:rPr>
              <a:t>Cis-Trans Isomerism in Alkenes</a:t>
            </a:r>
          </a:p>
          <a:p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6861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82079F05-5814-4F78-9195-33032C8F8EE8}" type="slidenum">
              <a:rPr lang="en-CA" altLang="en-US" smtClean="0">
                <a:latin typeface="Times New Roman" panose="02020603050405020304" pitchFamily="18" charset="0"/>
              </a:rPr>
              <a:pPr/>
              <a:t>27</a:t>
            </a:fld>
            <a:endParaRPr lang="en-CA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777245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065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latin typeface="Times New Roman" panose="02020603050405020304" pitchFamily="18" charset="0"/>
              </a:rPr>
              <a:t>Cis-Trans Isomerism in Alkenes</a:t>
            </a:r>
          </a:p>
          <a:p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7066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80F1DB7A-0989-4AD1-9BC8-AA4189EE0EAA}" type="slidenum">
              <a:rPr lang="en-CA" altLang="en-US" smtClean="0">
                <a:latin typeface="Times New Roman" panose="02020603050405020304" pitchFamily="18" charset="0"/>
              </a:rPr>
              <a:pPr/>
              <a:t>28</a:t>
            </a:fld>
            <a:endParaRPr lang="en-CA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968938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270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latin typeface="Times New Roman" panose="02020603050405020304" pitchFamily="18" charset="0"/>
              </a:rPr>
              <a:t> Alkene Stereochemistry and the E,Z Designation</a:t>
            </a:r>
          </a:p>
          <a:p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727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8857E517-6CB8-4643-85D3-4D1F011B6977}" type="slidenum">
              <a:rPr lang="en-CA" altLang="en-US" smtClean="0">
                <a:latin typeface="Times New Roman" panose="02020603050405020304" pitchFamily="18" charset="0"/>
              </a:rPr>
              <a:pPr/>
              <a:t>29</a:t>
            </a:fld>
            <a:endParaRPr lang="en-CA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202807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475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latin typeface="Times New Roman" panose="02020603050405020304" pitchFamily="18" charset="0"/>
              </a:rPr>
              <a:t> Alkene Stereochemistry and the E,Z Designation</a:t>
            </a:r>
          </a:p>
          <a:p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7475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B0DC46A2-C89D-4EE4-AFF1-09F3821F51C1}" type="slidenum">
              <a:rPr lang="en-CA" altLang="en-US" smtClean="0">
                <a:latin typeface="Times New Roman" panose="02020603050405020304" pitchFamily="18" charset="0"/>
              </a:rPr>
              <a:pPr/>
              <a:t>30</a:t>
            </a:fld>
            <a:endParaRPr lang="en-CA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886616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680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latin typeface="Times New Roman" panose="02020603050405020304" pitchFamily="18" charset="0"/>
              </a:rPr>
              <a:t> Alkene Stereochemistry and the E,Z Designation</a:t>
            </a:r>
          </a:p>
          <a:p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7680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1AA7A852-F7B3-43A5-82BE-F7AB95255805}" type="slidenum">
              <a:rPr lang="en-CA" altLang="en-US" smtClean="0">
                <a:latin typeface="Times New Roman" panose="02020603050405020304" pitchFamily="18" charset="0"/>
              </a:rPr>
              <a:pPr/>
              <a:t>31</a:t>
            </a:fld>
            <a:endParaRPr lang="en-CA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123270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885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latin typeface="Times New Roman" panose="02020603050405020304" pitchFamily="18" charset="0"/>
              </a:rPr>
              <a:t> Alkene Stereochemistry and the E,Z Designation</a:t>
            </a:r>
          </a:p>
          <a:p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7885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65D961E1-4741-4947-891B-A6B70966D5E8}" type="slidenum">
              <a:rPr lang="en-CA" altLang="en-US" smtClean="0">
                <a:latin typeface="Times New Roman" panose="02020603050405020304" pitchFamily="18" charset="0"/>
              </a:rPr>
              <a:pPr/>
              <a:t>32</a:t>
            </a:fld>
            <a:endParaRPr lang="en-CA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177514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089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latin typeface="Times New Roman" panose="02020603050405020304" pitchFamily="18" charset="0"/>
              </a:rPr>
              <a:t> Alkene Stereochemistry and the E,Z Designation</a:t>
            </a:r>
          </a:p>
          <a:p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8090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A26E88BE-BB3A-4CEF-85B7-4024A69BE701}" type="slidenum">
              <a:rPr lang="en-CA" altLang="en-US" smtClean="0">
                <a:latin typeface="Times New Roman" panose="02020603050405020304" pitchFamily="18" charset="0"/>
              </a:rPr>
              <a:pPr/>
              <a:t>33</a:t>
            </a:fld>
            <a:endParaRPr lang="en-CA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59023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765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latin typeface="Times New Roman" panose="02020603050405020304" pitchFamily="18" charset="0"/>
              </a:rPr>
              <a:t>Industrial preparation and use of alkenes</a:t>
            </a:r>
          </a:p>
          <a:p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2765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A743FB1B-18D8-456D-93DF-409549D0E05E}" type="slidenum">
              <a:rPr lang="en-CA" altLang="en-US" smtClean="0">
                <a:latin typeface="Times New Roman" panose="02020603050405020304" pitchFamily="18" charset="0"/>
              </a:rPr>
              <a:pPr/>
              <a:t>7</a:t>
            </a:fld>
            <a:endParaRPr lang="en-CA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126001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294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latin typeface="Times New Roman" panose="02020603050405020304" pitchFamily="18" charset="0"/>
              </a:rPr>
              <a:t> Alkene Stereochemistry and the E,Z Designation</a:t>
            </a:r>
          </a:p>
          <a:p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8294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9D3B6BEC-4C1E-427D-ADEE-8C8338022482}" type="slidenum">
              <a:rPr lang="en-CA" altLang="en-US" smtClean="0">
                <a:latin typeface="Times New Roman" panose="02020603050405020304" pitchFamily="18" charset="0"/>
              </a:rPr>
              <a:pPr/>
              <a:t>34</a:t>
            </a:fld>
            <a:endParaRPr lang="en-CA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501245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499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latin typeface="Times New Roman" panose="02020603050405020304" pitchFamily="18" charset="0"/>
              </a:rPr>
              <a:t> Alkene Stereochemistry and the E,Z Designation</a:t>
            </a:r>
          </a:p>
          <a:p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8499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10D8C587-C06D-4F12-A420-EB873BC69310}" type="slidenum">
              <a:rPr lang="en-CA" altLang="en-US" smtClean="0">
                <a:latin typeface="Times New Roman" panose="02020603050405020304" pitchFamily="18" charset="0"/>
              </a:rPr>
              <a:pPr/>
              <a:t>35</a:t>
            </a:fld>
            <a:endParaRPr lang="en-CA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843260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704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latin typeface="Times New Roman" panose="02020603050405020304" pitchFamily="18" charset="0"/>
              </a:rPr>
              <a:t> Stability of alkenes</a:t>
            </a:r>
          </a:p>
          <a:p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8704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32BA96A6-4CA3-48D8-BFE9-465F2DC9D55C}" type="slidenum">
              <a:rPr lang="en-CA" altLang="en-US" smtClean="0">
                <a:latin typeface="Times New Roman" panose="02020603050405020304" pitchFamily="18" charset="0"/>
              </a:rPr>
              <a:pPr/>
              <a:t>36</a:t>
            </a:fld>
            <a:endParaRPr lang="en-CA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974800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909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latin typeface="Times New Roman" panose="02020603050405020304" pitchFamily="18" charset="0"/>
              </a:rPr>
              <a:t> Stability of alkenes</a:t>
            </a:r>
          </a:p>
          <a:p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8909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30895C91-A2DF-4EF9-A700-08DCED0BE50E}" type="slidenum">
              <a:rPr lang="en-CA" altLang="en-US" smtClean="0">
                <a:latin typeface="Times New Roman" panose="02020603050405020304" pitchFamily="18" charset="0"/>
              </a:rPr>
              <a:pPr/>
              <a:t>37</a:t>
            </a:fld>
            <a:endParaRPr lang="en-CA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26247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113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latin typeface="Times New Roman" panose="02020603050405020304" pitchFamily="18" charset="0"/>
              </a:rPr>
              <a:t> Stability of alkenes</a:t>
            </a:r>
          </a:p>
          <a:p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9114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628C40A8-0355-43F6-AACB-3F0E8457C75D}" type="slidenum">
              <a:rPr lang="en-CA" altLang="en-US" smtClean="0">
                <a:latin typeface="Times New Roman" panose="02020603050405020304" pitchFamily="18" charset="0"/>
              </a:rPr>
              <a:pPr/>
              <a:t>38</a:t>
            </a:fld>
            <a:endParaRPr lang="en-CA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989938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318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latin typeface="Times New Roman" panose="02020603050405020304" pitchFamily="18" charset="0"/>
              </a:rPr>
              <a:t> Stability of alkenes</a:t>
            </a:r>
          </a:p>
          <a:p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931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265B2945-9A81-4277-9265-3B0FD7BD5580}" type="slidenum">
              <a:rPr lang="en-CA" altLang="en-US" smtClean="0">
                <a:latin typeface="Times New Roman" panose="02020603050405020304" pitchFamily="18" charset="0"/>
              </a:rPr>
              <a:pPr/>
              <a:t>39</a:t>
            </a:fld>
            <a:endParaRPr lang="en-CA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228699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523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latin typeface="Times New Roman" panose="02020603050405020304" pitchFamily="18" charset="0"/>
              </a:rPr>
              <a:t> Stability of alkenes</a:t>
            </a:r>
          </a:p>
          <a:p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9523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C4C00AF6-740F-43D7-AD9A-9CC29875FA8B}" type="slidenum">
              <a:rPr lang="en-CA" altLang="en-US" smtClean="0">
                <a:latin typeface="Times New Roman" panose="02020603050405020304" pitchFamily="18" charset="0"/>
              </a:rPr>
              <a:pPr/>
              <a:t>40</a:t>
            </a:fld>
            <a:endParaRPr lang="en-CA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637148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728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latin typeface="Times New Roman" panose="02020603050405020304" pitchFamily="18" charset="0"/>
              </a:rPr>
              <a:t> Stability of alkenes</a:t>
            </a:r>
          </a:p>
          <a:p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9728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F62EA45D-F43C-4941-84AF-2D47705DBC2C}" type="slidenum">
              <a:rPr lang="en-CA" altLang="en-US" smtClean="0">
                <a:latin typeface="Times New Roman" panose="02020603050405020304" pitchFamily="18" charset="0"/>
              </a:rPr>
              <a:pPr/>
              <a:t>41</a:t>
            </a:fld>
            <a:endParaRPr lang="en-CA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1053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933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latin typeface="Times New Roman" panose="02020603050405020304" pitchFamily="18" charset="0"/>
              </a:rPr>
              <a:t> Electrophilic addition reactions of alkenes</a:t>
            </a:r>
          </a:p>
          <a:p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993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6A1DAFD8-1827-47A5-A1DB-880F42E4CA9A}" type="slidenum">
              <a:rPr lang="en-CA" altLang="en-US" smtClean="0">
                <a:latin typeface="Times New Roman" panose="02020603050405020304" pitchFamily="18" charset="0"/>
              </a:rPr>
              <a:pPr/>
              <a:t>42</a:t>
            </a:fld>
            <a:endParaRPr lang="en-CA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924329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137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latin typeface="Times New Roman" panose="02020603050405020304" pitchFamily="18" charset="0"/>
              </a:rPr>
              <a:t> Electrophilic addition reactions of alkenes</a:t>
            </a:r>
          </a:p>
          <a:p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0138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F238A318-F0A8-40B9-8F96-62A5A1AAB4EB}" type="slidenum">
              <a:rPr lang="en-CA" altLang="en-US" smtClean="0">
                <a:latin typeface="Times New Roman" panose="02020603050405020304" pitchFamily="18" charset="0"/>
              </a:rPr>
              <a:pPr/>
              <a:t>43</a:t>
            </a:fld>
            <a:endParaRPr lang="en-CA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10619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969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latin typeface="Times New Roman" panose="02020603050405020304" pitchFamily="18" charset="0"/>
              </a:rPr>
              <a:t> Calculating degree of unsaturation</a:t>
            </a:r>
          </a:p>
          <a:p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2970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8AA81B09-7671-4E08-9D29-5C0DCA1045D5}" type="slidenum">
              <a:rPr lang="en-CA" altLang="en-US" smtClean="0">
                <a:latin typeface="Times New Roman" panose="02020603050405020304" pitchFamily="18" charset="0"/>
              </a:rPr>
              <a:pPr/>
              <a:t>8</a:t>
            </a:fld>
            <a:endParaRPr lang="en-CA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961877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342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latin typeface="Times New Roman" panose="02020603050405020304" pitchFamily="18" charset="0"/>
              </a:rPr>
              <a:t> Electrophilic addition reactions of alkenes</a:t>
            </a:r>
          </a:p>
          <a:p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0342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181CFF0E-B497-4621-9FC4-B9F443B159BE}" type="slidenum">
              <a:rPr lang="en-CA" altLang="en-US" smtClean="0">
                <a:latin typeface="Times New Roman" panose="02020603050405020304" pitchFamily="18" charset="0"/>
              </a:rPr>
              <a:pPr/>
              <a:t>44</a:t>
            </a:fld>
            <a:endParaRPr lang="en-CA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38294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547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latin typeface="Times New Roman" panose="02020603050405020304" pitchFamily="18" charset="0"/>
              </a:rPr>
              <a:t> Electrophilic addition reactions of alkenes</a:t>
            </a:r>
          </a:p>
          <a:p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0547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7D77B9AE-6ADB-40B1-AE26-5CDA188D5241}" type="slidenum">
              <a:rPr lang="en-CA" altLang="en-US" smtClean="0">
                <a:latin typeface="Times New Roman" panose="02020603050405020304" pitchFamily="18" charset="0"/>
              </a:rPr>
              <a:pPr/>
              <a:t>45</a:t>
            </a:fld>
            <a:endParaRPr lang="en-CA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863729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752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latin typeface="Times New Roman" panose="02020603050405020304" pitchFamily="18" charset="0"/>
              </a:rPr>
              <a:t>Orientation of electrophilic additions: Markovnikov’s rule</a:t>
            </a:r>
          </a:p>
          <a:p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0752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C5CBE792-4BF4-4A7F-A31A-8F510690E1E0}" type="slidenum">
              <a:rPr lang="en-CA" altLang="en-US" smtClean="0">
                <a:latin typeface="Times New Roman" panose="02020603050405020304" pitchFamily="18" charset="0"/>
              </a:rPr>
              <a:pPr/>
              <a:t>46</a:t>
            </a:fld>
            <a:endParaRPr lang="en-CA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301528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95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latin typeface="Times New Roman" panose="02020603050405020304" pitchFamily="18" charset="0"/>
              </a:rPr>
              <a:t>Orientation of electrophilic additions: Markovnikov’s rule</a:t>
            </a:r>
          </a:p>
          <a:p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095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D733AB53-3B9C-49A3-9696-4B87D5BB3353}" type="slidenum">
              <a:rPr lang="en-CA" altLang="en-US" smtClean="0">
                <a:latin typeface="Times New Roman" panose="02020603050405020304" pitchFamily="18" charset="0"/>
              </a:rPr>
              <a:pPr/>
              <a:t>47</a:t>
            </a:fld>
            <a:endParaRPr lang="en-CA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946845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161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latin typeface="Times New Roman" panose="02020603050405020304" pitchFamily="18" charset="0"/>
              </a:rPr>
              <a:t>Orientation of electrophilic additions:  Markovnikov’s rule</a:t>
            </a:r>
          </a:p>
          <a:p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1162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BA274387-8279-4FC2-A7E0-7594A28AAE16}" type="slidenum">
              <a:rPr lang="en-CA" altLang="en-US" smtClean="0">
                <a:latin typeface="Times New Roman" panose="02020603050405020304" pitchFamily="18" charset="0"/>
              </a:rPr>
              <a:pPr/>
              <a:t>48</a:t>
            </a:fld>
            <a:endParaRPr lang="en-CA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467469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366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latin typeface="Times New Roman" panose="02020603050405020304" pitchFamily="18" charset="0"/>
              </a:rPr>
              <a:t>Orientation of electrophilic additions:  Markovnikov’s rule</a:t>
            </a:r>
          </a:p>
          <a:p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1366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5188927D-C37B-43FF-A913-367C0CD1AF9A}" type="slidenum">
              <a:rPr lang="en-CA" altLang="en-US" smtClean="0">
                <a:latin typeface="Times New Roman" panose="02020603050405020304" pitchFamily="18" charset="0"/>
              </a:rPr>
              <a:pPr/>
              <a:t>49</a:t>
            </a:fld>
            <a:endParaRPr lang="en-CA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874650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571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latin typeface="Times New Roman" panose="02020603050405020304" pitchFamily="18" charset="0"/>
              </a:rPr>
              <a:t>Orientation of electrophilic additions:  Markovnikov’s rule</a:t>
            </a:r>
          </a:p>
          <a:p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1571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0D6AD3C7-9C4D-4A5F-A854-6F18382E43E4}" type="slidenum">
              <a:rPr lang="en-CA" altLang="en-US" smtClean="0">
                <a:latin typeface="Times New Roman" panose="02020603050405020304" pitchFamily="18" charset="0"/>
              </a:rPr>
              <a:pPr/>
              <a:t>50</a:t>
            </a:fld>
            <a:endParaRPr lang="en-CA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787083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776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latin typeface="Times New Roman" panose="02020603050405020304" pitchFamily="18" charset="0"/>
              </a:rPr>
              <a:t>Orientation of electrophilic additions:  Markovnikov’s rule</a:t>
            </a:r>
          </a:p>
          <a:p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1776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18D84737-707F-472C-8737-AE4BCCFE8D23}" type="slidenum">
              <a:rPr lang="en-CA" altLang="en-US" smtClean="0">
                <a:latin typeface="Times New Roman" panose="02020603050405020304" pitchFamily="18" charset="0"/>
              </a:rPr>
              <a:pPr/>
              <a:t>51</a:t>
            </a:fld>
            <a:endParaRPr lang="en-CA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002218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981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latin typeface="Times New Roman" panose="02020603050405020304" pitchFamily="18" charset="0"/>
              </a:rPr>
              <a:t>Orientation of electrophilic additions:  Markovnikov’s rule</a:t>
            </a:r>
          </a:p>
          <a:p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1981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B49ED599-E740-45A8-BC43-7A055A0459BF}" type="slidenum">
              <a:rPr lang="en-CA" altLang="en-US" smtClean="0">
                <a:latin typeface="Times New Roman" panose="02020603050405020304" pitchFamily="18" charset="0"/>
              </a:rPr>
              <a:pPr/>
              <a:t>52</a:t>
            </a:fld>
            <a:endParaRPr lang="en-CA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745738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185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latin typeface="Times New Roman" panose="02020603050405020304" pitchFamily="18" charset="0"/>
              </a:rPr>
              <a:t>Carbocation structure and stability</a:t>
            </a:r>
          </a:p>
          <a:p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2186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1A166E7E-1EA8-4840-96A4-790A9D916A2D}" type="slidenum">
              <a:rPr lang="en-CA" altLang="en-US" smtClean="0">
                <a:latin typeface="Times New Roman" panose="02020603050405020304" pitchFamily="18" charset="0"/>
              </a:rPr>
              <a:pPr/>
              <a:t>53</a:t>
            </a:fld>
            <a:endParaRPr lang="en-CA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22460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174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latin typeface="Times New Roman" panose="02020603050405020304" pitchFamily="18" charset="0"/>
              </a:rPr>
              <a:t> Calculating degree of unsaturation</a:t>
            </a:r>
          </a:p>
          <a:p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3174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B909AD5F-497B-4123-8524-9B8AA3565B8C}" type="slidenum">
              <a:rPr lang="en-CA" altLang="en-US" smtClean="0">
                <a:latin typeface="Times New Roman" panose="02020603050405020304" pitchFamily="18" charset="0"/>
              </a:rPr>
              <a:pPr/>
              <a:t>9</a:t>
            </a:fld>
            <a:endParaRPr lang="en-CA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307015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390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latin typeface="Times New Roman" panose="02020603050405020304" pitchFamily="18" charset="0"/>
              </a:rPr>
              <a:t>Carbocation structure and stability</a:t>
            </a:r>
          </a:p>
          <a:p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239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C0E0045D-4C5B-4776-95CF-F3EEE90A0B3E}" type="slidenum">
              <a:rPr lang="en-CA" altLang="en-US" smtClean="0">
                <a:latin typeface="Times New Roman" panose="02020603050405020304" pitchFamily="18" charset="0"/>
              </a:rPr>
              <a:pPr/>
              <a:t>54</a:t>
            </a:fld>
            <a:endParaRPr lang="en-CA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704552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595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latin typeface="Times New Roman" panose="02020603050405020304" pitchFamily="18" charset="0"/>
              </a:rPr>
              <a:t>Carbocation structure and stability</a:t>
            </a:r>
          </a:p>
          <a:p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2595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AEC1EDBF-755A-455B-979A-D783AEA53C14}" type="slidenum">
              <a:rPr lang="en-CA" altLang="en-US" smtClean="0">
                <a:latin typeface="Times New Roman" panose="02020603050405020304" pitchFamily="18" charset="0"/>
              </a:rPr>
              <a:pPr/>
              <a:t>55</a:t>
            </a:fld>
            <a:endParaRPr lang="en-CA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859037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800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latin typeface="Times New Roman" panose="02020603050405020304" pitchFamily="18" charset="0"/>
              </a:rPr>
              <a:t>Carbocation structure and stability</a:t>
            </a:r>
          </a:p>
          <a:p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2800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4A2034E1-A16B-4238-A47A-8B83F59DAA72}" type="slidenum">
              <a:rPr lang="en-CA" altLang="en-US" smtClean="0">
                <a:latin typeface="Times New Roman" panose="02020603050405020304" pitchFamily="18" charset="0"/>
              </a:rPr>
              <a:pPr/>
              <a:t>56</a:t>
            </a:fld>
            <a:endParaRPr lang="en-CA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167530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005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latin typeface="Times New Roman" panose="02020603050405020304" pitchFamily="18" charset="0"/>
              </a:rPr>
              <a:t>Carbocation structure and stability</a:t>
            </a:r>
          </a:p>
          <a:p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3005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EDD0B813-8B73-4BEC-A106-780D234D8DE1}" type="slidenum">
              <a:rPr lang="en-CA" altLang="en-US" smtClean="0">
                <a:latin typeface="Times New Roman" panose="02020603050405020304" pitchFamily="18" charset="0"/>
              </a:rPr>
              <a:pPr/>
              <a:t>57</a:t>
            </a:fld>
            <a:endParaRPr lang="en-CA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638252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209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latin typeface="Times New Roman" panose="02020603050405020304" pitchFamily="18" charset="0"/>
              </a:rPr>
              <a:t> The Hammond Postulate</a:t>
            </a:r>
          </a:p>
          <a:p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3210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C95B93D0-6E1B-4E6C-AC9C-14228D603474}" type="slidenum">
              <a:rPr lang="en-CA" altLang="en-US" smtClean="0">
                <a:latin typeface="Times New Roman" panose="02020603050405020304" pitchFamily="18" charset="0"/>
              </a:rPr>
              <a:pPr/>
              <a:t>58</a:t>
            </a:fld>
            <a:endParaRPr lang="en-CA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701671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414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latin typeface="Times New Roman" panose="02020603050405020304" pitchFamily="18" charset="0"/>
              </a:rPr>
              <a:t> The Hammond Postulate</a:t>
            </a:r>
          </a:p>
          <a:p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3414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F1FF1F72-707E-4786-ABCC-495E93B35B13}" type="slidenum">
              <a:rPr lang="en-CA" altLang="en-US" smtClean="0">
                <a:latin typeface="Times New Roman" panose="02020603050405020304" pitchFamily="18" charset="0"/>
              </a:rPr>
              <a:pPr/>
              <a:t>59</a:t>
            </a:fld>
            <a:endParaRPr lang="en-CA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918615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619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latin typeface="Times New Roman" panose="02020603050405020304" pitchFamily="18" charset="0"/>
              </a:rPr>
              <a:t> The Hammond Postulate</a:t>
            </a:r>
          </a:p>
          <a:p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3619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36B10ADF-3B07-4006-B54B-1219FC83D09F}" type="slidenum">
              <a:rPr lang="en-CA" altLang="en-US" smtClean="0">
                <a:latin typeface="Times New Roman" panose="02020603050405020304" pitchFamily="18" charset="0"/>
              </a:rPr>
              <a:pPr/>
              <a:t>60</a:t>
            </a:fld>
            <a:endParaRPr lang="en-CA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932314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824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latin typeface="Times New Roman" panose="02020603050405020304" pitchFamily="18" charset="0"/>
              </a:rPr>
              <a:t> The Hammond Postulate</a:t>
            </a:r>
          </a:p>
          <a:p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3824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AE620756-A11C-4DBA-AE79-6B5B9F4C78A4}" type="slidenum">
              <a:rPr lang="en-CA" altLang="en-US" smtClean="0">
                <a:latin typeface="Times New Roman" panose="02020603050405020304" pitchFamily="18" charset="0"/>
              </a:rPr>
              <a:pPr/>
              <a:t>61</a:t>
            </a:fld>
            <a:endParaRPr lang="en-CA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416054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4029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latin typeface="Times New Roman" panose="02020603050405020304" pitchFamily="18" charset="0"/>
              </a:rPr>
              <a:t> The Hammond Postulate</a:t>
            </a:r>
          </a:p>
          <a:p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4029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72F2BEC7-BD25-45D2-9204-8CC212D8CCE3}" type="slidenum">
              <a:rPr lang="en-CA" altLang="en-US" smtClean="0">
                <a:latin typeface="Times New Roman" panose="02020603050405020304" pitchFamily="18" charset="0"/>
              </a:rPr>
              <a:pPr/>
              <a:t>62</a:t>
            </a:fld>
            <a:endParaRPr lang="en-CA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325916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4233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latin typeface="Times New Roman" panose="02020603050405020304" pitchFamily="18" charset="0"/>
              </a:rPr>
              <a:t> The Hammond Postulate</a:t>
            </a:r>
          </a:p>
          <a:p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4234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7DF13214-2307-44B9-B45E-7972EB263DD2}" type="slidenum">
              <a:rPr lang="en-CA" altLang="en-US" smtClean="0">
                <a:latin typeface="Times New Roman" panose="02020603050405020304" pitchFamily="18" charset="0"/>
              </a:rPr>
              <a:pPr/>
              <a:t>63</a:t>
            </a:fld>
            <a:endParaRPr lang="en-CA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97092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379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latin typeface="Times New Roman" panose="02020603050405020304" pitchFamily="18" charset="0"/>
              </a:rPr>
              <a:t> Calculating degree of unsaturation</a:t>
            </a:r>
          </a:p>
          <a:p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3379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A8525F70-9B6F-4801-B16B-19B4FFA4D798}" type="slidenum">
              <a:rPr lang="en-CA" altLang="en-US" smtClean="0">
                <a:latin typeface="Times New Roman" panose="02020603050405020304" pitchFamily="18" charset="0"/>
              </a:rPr>
              <a:pPr/>
              <a:t>10</a:t>
            </a:fld>
            <a:endParaRPr lang="en-CA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762606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4438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latin typeface="Times New Roman" panose="02020603050405020304" pitchFamily="18" charset="0"/>
              </a:rPr>
              <a:t> Evidence for the mechanism of electrophilic additions: Carbocation rearrangements</a:t>
            </a:r>
          </a:p>
          <a:p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443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E1362941-850E-4114-A38B-A10CA24F9268}" type="slidenum">
              <a:rPr lang="en-CA" altLang="en-US" smtClean="0">
                <a:latin typeface="Times New Roman" panose="02020603050405020304" pitchFamily="18" charset="0"/>
              </a:rPr>
              <a:pPr/>
              <a:t>64</a:t>
            </a:fld>
            <a:endParaRPr lang="en-CA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535453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4643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latin typeface="Times New Roman" panose="02020603050405020304" pitchFamily="18" charset="0"/>
              </a:rPr>
              <a:t> Evidence for the mechanism of electrophilic additions: Carbocation rearrangements</a:t>
            </a:r>
          </a:p>
          <a:p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4643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EA421DB9-0497-434A-AAF6-D9AB17145F23}" type="slidenum">
              <a:rPr lang="en-CA" altLang="en-US" smtClean="0">
                <a:latin typeface="Times New Roman" panose="02020603050405020304" pitchFamily="18" charset="0"/>
              </a:rPr>
              <a:pPr/>
              <a:t>65</a:t>
            </a:fld>
            <a:endParaRPr lang="en-CA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083010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4848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latin typeface="Times New Roman" panose="02020603050405020304" pitchFamily="18" charset="0"/>
              </a:rPr>
              <a:t> Evidence for the mechanism of electrophilic additions: Carbocation rearrangements</a:t>
            </a:r>
          </a:p>
          <a:p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4848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EBCBA5D1-528A-4F8B-AD79-97EEBA3A5177}" type="slidenum">
              <a:rPr lang="en-CA" altLang="en-US" smtClean="0">
                <a:latin typeface="Times New Roman" panose="02020603050405020304" pitchFamily="18" charset="0"/>
              </a:rPr>
              <a:pPr/>
              <a:t>66</a:t>
            </a:fld>
            <a:endParaRPr lang="en-CA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6345984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053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latin typeface="Times New Roman" panose="02020603050405020304" pitchFamily="18" charset="0"/>
              </a:rPr>
              <a:t> Evidence for the mechanism of electrophilic additions: Carbocation rearrangements</a:t>
            </a:r>
          </a:p>
          <a:p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505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9E26C213-1958-4DC4-A07A-DE9966999647}" type="slidenum">
              <a:rPr lang="en-CA" altLang="en-US" smtClean="0">
                <a:latin typeface="Times New Roman" panose="02020603050405020304" pitchFamily="18" charset="0"/>
              </a:rPr>
              <a:pPr/>
              <a:t>67</a:t>
            </a:fld>
            <a:endParaRPr lang="en-CA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6547110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257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latin typeface="Times New Roman" panose="02020603050405020304" pitchFamily="18" charset="0"/>
              </a:rPr>
              <a:t> Evidence for the mechanism of electrophilic additions: Carbocation rearrangements</a:t>
            </a:r>
          </a:p>
          <a:p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5258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128BA403-6C86-4B55-BEA8-6B85122D7881}" type="slidenum">
              <a:rPr lang="en-CA" altLang="en-US" smtClean="0">
                <a:latin typeface="Times New Roman" panose="02020603050405020304" pitchFamily="18" charset="0"/>
              </a:rPr>
              <a:pPr/>
              <a:t>68</a:t>
            </a:fld>
            <a:endParaRPr lang="en-CA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0861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584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latin typeface="Times New Roman" panose="02020603050405020304" pitchFamily="18" charset="0"/>
              </a:rPr>
              <a:t> Calculating degree of unsaturation</a:t>
            </a:r>
          </a:p>
          <a:p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3584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19A7EB90-1F9A-49AF-9CE1-0D438FDE5229}" type="slidenum">
              <a:rPr lang="en-CA" altLang="en-US" smtClean="0">
                <a:latin typeface="Times New Roman" panose="02020603050405020304" pitchFamily="18" charset="0"/>
              </a:rPr>
              <a:pPr/>
              <a:t>11</a:t>
            </a:fld>
            <a:endParaRPr lang="en-CA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36812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789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latin typeface="Times New Roman" panose="02020603050405020304" pitchFamily="18" charset="0"/>
              </a:rPr>
              <a:t> Calculating degree of unsaturation</a:t>
            </a:r>
          </a:p>
          <a:p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3789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C5CD9F3D-28D3-4D85-9E5F-F159E43675DC}" type="slidenum">
              <a:rPr lang="en-CA" altLang="en-US" smtClean="0">
                <a:latin typeface="Times New Roman" panose="02020603050405020304" pitchFamily="18" charset="0"/>
              </a:rPr>
              <a:pPr/>
              <a:t>12</a:t>
            </a:fld>
            <a:endParaRPr lang="en-CA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04247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993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latin typeface="Times New Roman" panose="02020603050405020304" pitchFamily="18" charset="0"/>
              </a:rPr>
              <a:t> Calculating degree of unsaturation</a:t>
            </a:r>
          </a:p>
          <a:p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3994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14A6DB5F-5D3F-4067-BC03-76ECEB57FF7B}" type="slidenum">
              <a:rPr lang="en-CA" altLang="en-US" smtClean="0">
                <a:latin typeface="Times New Roman" panose="02020603050405020304" pitchFamily="18" charset="0"/>
              </a:rPr>
              <a:pPr/>
              <a:t>13</a:t>
            </a:fld>
            <a:endParaRPr lang="en-CA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53549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hyperlink" Target="http://www.cengage.com/chemistry/mcmurry" TargetMode="Externa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1"/>
          <p:cNvSpPr>
            <a:spLocks noChangeArrowheads="1"/>
          </p:cNvSpPr>
          <p:nvPr userDrawn="1"/>
        </p:nvSpPr>
        <p:spPr bwMode="auto">
          <a:xfrm>
            <a:off x="0" y="0"/>
            <a:ext cx="10058400" cy="3627120"/>
          </a:xfrm>
          <a:prstGeom prst="rect">
            <a:avLst/>
          </a:prstGeom>
          <a:solidFill>
            <a:srgbClr val="009900"/>
          </a:solidFill>
          <a:ln>
            <a:noFill/>
          </a:ln>
          <a:effectLst/>
          <a:extLst/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21"/>
          <p:cNvSpPr>
            <a:spLocks noChangeArrowheads="1"/>
          </p:cNvSpPr>
          <p:nvPr userDrawn="1"/>
        </p:nvSpPr>
        <p:spPr bwMode="auto">
          <a:xfrm>
            <a:off x="3101340" y="1468120"/>
            <a:ext cx="2531462" cy="46474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defRPr/>
            </a:pPr>
            <a:r>
              <a:rPr lang="en-US" altLang="en-US" sz="2420" i="1" dirty="0">
                <a:solidFill>
                  <a:srgbClr val="000000"/>
                </a:solidFill>
              </a:rPr>
              <a:t>John E. McMurry</a:t>
            </a:r>
          </a:p>
        </p:txBody>
      </p:sp>
      <p:sp>
        <p:nvSpPr>
          <p:cNvPr id="6" name="Rectangle 22">
            <a:hlinkClick r:id="rId2"/>
          </p:cNvPr>
          <p:cNvSpPr>
            <a:spLocks noChangeArrowheads="1"/>
          </p:cNvSpPr>
          <p:nvPr userDrawn="1"/>
        </p:nvSpPr>
        <p:spPr bwMode="auto">
          <a:xfrm>
            <a:off x="2902268" y="2970425"/>
            <a:ext cx="3083152" cy="29546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defRPr/>
            </a:pPr>
            <a:r>
              <a:rPr lang="en-US" altLang="en-US" sz="1320" dirty="0">
                <a:solidFill>
                  <a:srgbClr val="000000"/>
                </a:solidFill>
                <a:cs typeface="Arial" panose="020B0604020202020204" pitchFamily="34" charset="0"/>
                <a:hlinkClick r:id="rId2"/>
              </a:rPr>
              <a:t>www.cengage.com/chemistry/mcmurry</a:t>
            </a:r>
            <a:endParaRPr lang="en-US" altLang="en-US" sz="1320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7" name="Picture 23" descr="BrooksCole_Logo"/>
          <p:cNvSpPr>
            <a:spLocks noChangeAspect="1" noChangeArrowheads="1"/>
          </p:cNvSpPr>
          <p:nvPr userDrawn="1"/>
        </p:nvSpPr>
        <p:spPr bwMode="auto">
          <a:xfrm>
            <a:off x="7245192" y="0"/>
            <a:ext cx="2813208" cy="1038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70002" name="Rectangle 18"/>
          <p:cNvSpPr>
            <a:spLocks noGrp="1" noChangeArrowheads="1"/>
          </p:cNvSpPr>
          <p:nvPr>
            <p:ph type="ctrTitle"/>
          </p:nvPr>
        </p:nvSpPr>
        <p:spPr>
          <a:xfrm>
            <a:off x="335280" y="3799840"/>
            <a:ext cx="9387840" cy="2245360"/>
          </a:xfrm>
        </p:spPr>
        <p:txBody>
          <a:bodyPr lIns="101882" tIns="50941" rIns="101882" bIns="50941"/>
          <a:lstStyle>
            <a:lvl1pPr algn="ctr"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CA"/>
              <a:t>Click to edit Master title style</a:t>
            </a:r>
          </a:p>
        </p:txBody>
      </p:sp>
      <p:sp>
        <p:nvSpPr>
          <p:cNvPr id="170003" name="Rectangle 19"/>
          <p:cNvSpPr>
            <a:spLocks noGrp="1" noChangeArrowheads="1"/>
          </p:cNvSpPr>
          <p:nvPr>
            <p:ph type="subTitle" idx="1"/>
          </p:nvPr>
        </p:nvSpPr>
        <p:spPr>
          <a:xfrm>
            <a:off x="880110" y="6399637"/>
            <a:ext cx="8298180" cy="413808"/>
          </a:xfrm>
        </p:spPr>
        <p:txBody>
          <a:bodyPr lIns="101882" tIns="50941" rIns="101882" bIns="50941" anchor="ctr"/>
          <a:lstStyle>
            <a:lvl1pPr marL="0" indent="0" algn="ctr">
              <a:buFont typeface="Wingdings" charset="2"/>
              <a:buNone/>
              <a:defRPr/>
            </a:lvl1pPr>
          </a:lstStyle>
          <a:p>
            <a:r>
              <a:rPr lang="en-CA"/>
              <a:t>Click to edit Master subtitle style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35" y="172720"/>
            <a:ext cx="2778633" cy="3368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1314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138231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716680" y="0"/>
            <a:ext cx="2341721" cy="7772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91516" y="0"/>
            <a:ext cx="6857524" cy="7772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43465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0"/>
            <a:ext cx="9144000" cy="1295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600" y="1524000"/>
            <a:ext cx="4495800" cy="579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57800" y="1524000"/>
            <a:ext cx="4495800" cy="579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962900" y="7543800"/>
            <a:ext cx="2095500" cy="228600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ea typeface="ＭＳ Ｐゴシック" panose="020B0600070205080204" pitchFamily="34" charset="-128"/>
              </a:defRPr>
            </a:lvl1pPr>
          </a:lstStyle>
          <a:p>
            <a:pPr>
              <a:defRPr/>
            </a:pPr>
            <a:fld id="{A61B9045-4E99-4F1B-99C5-BF5E007F341F}" type="slidenum">
              <a:rPr lang="en-CA" altLang="en-US"/>
              <a:pPr>
                <a:defRPr/>
              </a:pPr>
              <a:t>‹#›</a:t>
            </a:fld>
            <a:endParaRPr lang="en-CA" altLang="en-US" dirty="0"/>
          </a:p>
        </p:txBody>
      </p:sp>
    </p:spTree>
    <p:extLst>
      <p:ext uri="{BB962C8B-B14F-4D97-AF65-F5344CB8AC3E}">
        <p14:creationId xmlns:p14="http://schemas.microsoft.com/office/powerpoint/2010/main" val="25724039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1515" y="1568873"/>
            <a:ext cx="9031605" cy="57861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7198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4544" y="4994487"/>
            <a:ext cx="8549640" cy="1543685"/>
          </a:xfrm>
        </p:spPr>
        <p:txBody>
          <a:bodyPr anchor="t"/>
          <a:lstStyle>
            <a:lvl1pPr algn="l">
              <a:defRPr sz="44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4544" y="3294275"/>
            <a:ext cx="8549640" cy="1700212"/>
          </a:xfrm>
        </p:spPr>
        <p:txBody>
          <a:bodyPr anchor="b"/>
          <a:lstStyle>
            <a:lvl1pPr marL="0" indent="0">
              <a:buNone/>
              <a:defRPr sz="2200"/>
            </a:lvl1pPr>
            <a:lvl2pPr marL="502920" indent="0">
              <a:buNone/>
              <a:defRPr sz="1980"/>
            </a:lvl2pPr>
            <a:lvl3pPr marL="1005840" indent="0">
              <a:buNone/>
              <a:defRPr sz="1760"/>
            </a:lvl3pPr>
            <a:lvl4pPr marL="1508760" indent="0">
              <a:buNone/>
              <a:defRPr sz="1540"/>
            </a:lvl4pPr>
            <a:lvl5pPr marL="2011680" indent="0">
              <a:buNone/>
              <a:defRPr sz="1540"/>
            </a:lvl5pPr>
            <a:lvl6pPr marL="2514600" indent="0">
              <a:buNone/>
              <a:defRPr sz="1540"/>
            </a:lvl6pPr>
            <a:lvl7pPr marL="3017520" indent="0">
              <a:buNone/>
              <a:defRPr sz="1540"/>
            </a:lvl7pPr>
            <a:lvl8pPr marL="3520440" indent="0">
              <a:buNone/>
              <a:defRPr sz="1540"/>
            </a:lvl8pPr>
            <a:lvl9pPr marL="4023360" indent="0">
              <a:buNone/>
              <a:defRPr sz="154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699960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1515" y="2245360"/>
            <a:ext cx="4599623" cy="5527040"/>
          </a:xfrm>
        </p:spPr>
        <p:txBody>
          <a:bodyPr/>
          <a:lstStyle>
            <a:lvl1pPr>
              <a:defRPr sz="3080"/>
            </a:lvl1pPr>
            <a:lvl2pPr>
              <a:defRPr sz="2640"/>
            </a:lvl2pPr>
            <a:lvl3pPr>
              <a:defRPr sz="2200"/>
            </a:lvl3pPr>
            <a:lvl4pPr>
              <a:defRPr sz="1980"/>
            </a:lvl4pPr>
            <a:lvl5pPr>
              <a:defRPr sz="1980"/>
            </a:lvl5pPr>
            <a:lvl6pPr>
              <a:defRPr sz="1980"/>
            </a:lvl6pPr>
            <a:lvl7pPr>
              <a:defRPr sz="1980"/>
            </a:lvl7pPr>
            <a:lvl8pPr>
              <a:defRPr sz="1980"/>
            </a:lvl8pPr>
            <a:lvl9pPr>
              <a:defRPr sz="198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58778" y="2245360"/>
            <a:ext cx="4599623" cy="5527040"/>
          </a:xfrm>
        </p:spPr>
        <p:txBody>
          <a:bodyPr/>
          <a:lstStyle>
            <a:lvl1pPr>
              <a:defRPr sz="3080"/>
            </a:lvl1pPr>
            <a:lvl2pPr>
              <a:defRPr sz="2640"/>
            </a:lvl2pPr>
            <a:lvl3pPr>
              <a:defRPr sz="2200"/>
            </a:lvl3pPr>
            <a:lvl4pPr>
              <a:defRPr sz="1980"/>
            </a:lvl4pPr>
            <a:lvl5pPr>
              <a:defRPr sz="1980"/>
            </a:lvl5pPr>
            <a:lvl6pPr>
              <a:defRPr sz="1980"/>
            </a:lvl6pPr>
            <a:lvl7pPr>
              <a:defRPr sz="1980"/>
            </a:lvl7pPr>
            <a:lvl8pPr>
              <a:defRPr sz="1980"/>
            </a:lvl8pPr>
            <a:lvl9pPr>
              <a:defRPr sz="198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7079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311256"/>
            <a:ext cx="9052560" cy="12954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2920" y="1739795"/>
            <a:ext cx="4444207" cy="725064"/>
          </a:xfrm>
        </p:spPr>
        <p:txBody>
          <a:bodyPr anchor="b"/>
          <a:lstStyle>
            <a:lvl1pPr marL="0" indent="0">
              <a:buNone/>
              <a:defRPr sz="2640" b="1"/>
            </a:lvl1pPr>
            <a:lvl2pPr marL="502920" indent="0">
              <a:buNone/>
              <a:defRPr sz="2200" b="1"/>
            </a:lvl2pPr>
            <a:lvl3pPr marL="1005840" indent="0">
              <a:buNone/>
              <a:defRPr sz="1980" b="1"/>
            </a:lvl3pPr>
            <a:lvl4pPr marL="1508760" indent="0">
              <a:buNone/>
              <a:defRPr sz="1760" b="1"/>
            </a:lvl4pPr>
            <a:lvl5pPr marL="2011680" indent="0">
              <a:buNone/>
              <a:defRPr sz="1760" b="1"/>
            </a:lvl5pPr>
            <a:lvl6pPr marL="2514600" indent="0">
              <a:buNone/>
              <a:defRPr sz="1760" b="1"/>
            </a:lvl6pPr>
            <a:lvl7pPr marL="3017520" indent="0">
              <a:buNone/>
              <a:defRPr sz="1760" b="1"/>
            </a:lvl7pPr>
            <a:lvl8pPr marL="3520440" indent="0">
              <a:buNone/>
              <a:defRPr sz="1760" b="1"/>
            </a:lvl8pPr>
            <a:lvl9pPr marL="4023360" indent="0">
              <a:buNone/>
              <a:defRPr sz="17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2920" y="2464859"/>
            <a:ext cx="4444207" cy="4478126"/>
          </a:xfrm>
        </p:spPr>
        <p:txBody>
          <a:bodyPr/>
          <a:lstStyle>
            <a:lvl1pPr>
              <a:defRPr sz="2640"/>
            </a:lvl1pPr>
            <a:lvl2pPr>
              <a:defRPr sz="2200"/>
            </a:lvl2pPr>
            <a:lvl3pPr>
              <a:defRPr sz="1980"/>
            </a:lvl3pPr>
            <a:lvl4pPr>
              <a:defRPr sz="1760"/>
            </a:lvl4pPr>
            <a:lvl5pPr>
              <a:defRPr sz="1760"/>
            </a:lvl5pPr>
            <a:lvl6pPr>
              <a:defRPr sz="1760"/>
            </a:lvl6pPr>
            <a:lvl7pPr>
              <a:defRPr sz="1760"/>
            </a:lvl7pPr>
            <a:lvl8pPr>
              <a:defRPr sz="1760"/>
            </a:lvl8pPr>
            <a:lvl9pPr>
              <a:defRPr sz="176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09528" y="1739795"/>
            <a:ext cx="4445953" cy="725064"/>
          </a:xfrm>
        </p:spPr>
        <p:txBody>
          <a:bodyPr anchor="b"/>
          <a:lstStyle>
            <a:lvl1pPr marL="0" indent="0">
              <a:buNone/>
              <a:defRPr sz="2640" b="1"/>
            </a:lvl1pPr>
            <a:lvl2pPr marL="502920" indent="0">
              <a:buNone/>
              <a:defRPr sz="2200" b="1"/>
            </a:lvl2pPr>
            <a:lvl3pPr marL="1005840" indent="0">
              <a:buNone/>
              <a:defRPr sz="1980" b="1"/>
            </a:lvl3pPr>
            <a:lvl4pPr marL="1508760" indent="0">
              <a:buNone/>
              <a:defRPr sz="1760" b="1"/>
            </a:lvl4pPr>
            <a:lvl5pPr marL="2011680" indent="0">
              <a:buNone/>
              <a:defRPr sz="1760" b="1"/>
            </a:lvl5pPr>
            <a:lvl6pPr marL="2514600" indent="0">
              <a:buNone/>
              <a:defRPr sz="1760" b="1"/>
            </a:lvl6pPr>
            <a:lvl7pPr marL="3017520" indent="0">
              <a:buNone/>
              <a:defRPr sz="1760" b="1"/>
            </a:lvl7pPr>
            <a:lvl8pPr marL="3520440" indent="0">
              <a:buNone/>
              <a:defRPr sz="1760" b="1"/>
            </a:lvl8pPr>
            <a:lvl9pPr marL="4023360" indent="0">
              <a:buNone/>
              <a:defRPr sz="17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09528" y="2464859"/>
            <a:ext cx="4445953" cy="4478126"/>
          </a:xfrm>
        </p:spPr>
        <p:txBody>
          <a:bodyPr/>
          <a:lstStyle>
            <a:lvl1pPr>
              <a:defRPr sz="2640"/>
            </a:lvl1pPr>
            <a:lvl2pPr>
              <a:defRPr sz="2200"/>
            </a:lvl2pPr>
            <a:lvl3pPr>
              <a:defRPr sz="1980"/>
            </a:lvl3pPr>
            <a:lvl4pPr>
              <a:defRPr sz="1760"/>
            </a:lvl4pPr>
            <a:lvl5pPr>
              <a:defRPr sz="1760"/>
            </a:lvl5pPr>
            <a:lvl6pPr>
              <a:defRPr sz="1760"/>
            </a:lvl6pPr>
            <a:lvl7pPr>
              <a:defRPr sz="1760"/>
            </a:lvl7pPr>
            <a:lvl8pPr>
              <a:defRPr sz="1760"/>
            </a:lvl8pPr>
            <a:lvl9pPr>
              <a:defRPr sz="176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978786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930472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623247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1" y="309457"/>
            <a:ext cx="3309144" cy="1316990"/>
          </a:xfrm>
        </p:spPr>
        <p:txBody>
          <a:bodyPr anchor="b"/>
          <a:lstStyle>
            <a:lvl1pPr algn="l">
              <a:defRPr sz="22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32555" y="309457"/>
            <a:ext cx="5622925" cy="6633528"/>
          </a:xfrm>
        </p:spPr>
        <p:txBody>
          <a:bodyPr/>
          <a:lstStyle>
            <a:lvl1pPr>
              <a:defRPr sz="3520"/>
            </a:lvl1pPr>
            <a:lvl2pPr>
              <a:defRPr sz="3080"/>
            </a:lvl2pPr>
            <a:lvl3pPr>
              <a:defRPr sz="264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2921" y="1626447"/>
            <a:ext cx="3309144" cy="5316538"/>
          </a:xfrm>
        </p:spPr>
        <p:txBody>
          <a:bodyPr/>
          <a:lstStyle>
            <a:lvl1pPr marL="0" indent="0">
              <a:buNone/>
              <a:defRPr sz="1540"/>
            </a:lvl1pPr>
            <a:lvl2pPr marL="502920" indent="0">
              <a:buNone/>
              <a:defRPr sz="1320"/>
            </a:lvl2pPr>
            <a:lvl3pPr marL="1005840" indent="0">
              <a:buNone/>
              <a:defRPr sz="1100"/>
            </a:lvl3pPr>
            <a:lvl4pPr marL="1508760" indent="0">
              <a:buNone/>
              <a:defRPr sz="990"/>
            </a:lvl4pPr>
            <a:lvl5pPr marL="2011680" indent="0">
              <a:buNone/>
              <a:defRPr sz="990"/>
            </a:lvl5pPr>
            <a:lvl6pPr marL="2514600" indent="0">
              <a:buNone/>
              <a:defRPr sz="990"/>
            </a:lvl6pPr>
            <a:lvl7pPr marL="3017520" indent="0">
              <a:buNone/>
              <a:defRPr sz="990"/>
            </a:lvl7pPr>
            <a:lvl8pPr marL="3520440" indent="0">
              <a:buNone/>
              <a:defRPr sz="990"/>
            </a:lvl8pPr>
            <a:lvl9pPr marL="4023360" indent="0">
              <a:buNone/>
              <a:defRPr sz="99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690257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517" y="5440680"/>
            <a:ext cx="6035040" cy="642303"/>
          </a:xfrm>
        </p:spPr>
        <p:txBody>
          <a:bodyPr anchor="b"/>
          <a:lstStyle>
            <a:lvl1pPr algn="l">
              <a:defRPr sz="22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1517" y="694478"/>
            <a:ext cx="6035040" cy="4663440"/>
          </a:xfrm>
        </p:spPr>
        <p:txBody>
          <a:bodyPr/>
          <a:lstStyle>
            <a:lvl1pPr marL="0" indent="0">
              <a:buNone/>
              <a:defRPr sz="3520"/>
            </a:lvl1pPr>
            <a:lvl2pPr marL="502920" indent="0">
              <a:buNone/>
              <a:defRPr sz="3080"/>
            </a:lvl2pPr>
            <a:lvl3pPr marL="1005840" indent="0">
              <a:buNone/>
              <a:defRPr sz="2640"/>
            </a:lvl3pPr>
            <a:lvl4pPr marL="1508760" indent="0">
              <a:buNone/>
              <a:defRPr sz="2200"/>
            </a:lvl4pPr>
            <a:lvl5pPr marL="2011680" indent="0">
              <a:buNone/>
              <a:defRPr sz="2200"/>
            </a:lvl5pPr>
            <a:lvl6pPr marL="2514600" indent="0">
              <a:buNone/>
              <a:defRPr sz="2200"/>
            </a:lvl6pPr>
            <a:lvl7pPr marL="3017520" indent="0">
              <a:buNone/>
              <a:defRPr sz="2200"/>
            </a:lvl7pPr>
            <a:lvl8pPr marL="3520440" indent="0">
              <a:buNone/>
              <a:defRPr sz="2200"/>
            </a:lvl8pPr>
            <a:lvl9pPr marL="4023360" indent="0">
              <a:buNone/>
              <a:defRPr sz="22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1517" y="6082983"/>
            <a:ext cx="6035040" cy="912177"/>
          </a:xfrm>
        </p:spPr>
        <p:txBody>
          <a:bodyPr/>
          <a:lstStyle>
            <a:lvl1pPr marL="0" indent="0">
              <a:buNone/>
              <a:defRPr sz="1540"/>
            </a:lvl1pPr>
            <a:lvl2pPr marL="502920" indent="0">
              <a:buNone/>
              <a:defRPr sz="1320"/>
            </a:lvl2pPr>
            <a:lvl3pPr marL="1005840" indent="0">
              <a:buNone/>
              <a:defRPr sz="1100"/>
            </a:lvl3pPr>
            <a:lvl4pPr marL="1508760" indent="0">
              <a:buNone/>
              <a:defRPr sz="990"/>
            </a:lvl4pPr>
            <a:lvl5pPr marL="2011680" indent="0">
              <a:buNone/>
              <a:defRPr sz="990"/>
            </a:lvl5pPr>
            <a:lvl6pPr marL="2514600" indent="0">
              <a:buNone/>
              <a:defRPr sz="990"/>
            </a:lvl6pPr>
            <a:lvl7pPr marL="3017520" indent="0">
              <a:buNone/>
              <a:defRPr sz="990"/>
            </a:lvl7pPr>
            <a:lvl8pPr marL="3520440" indent="0">
              <a:buNone/>
              <a:defRPr sz="990"/>
            </a:lvl8pPr>
            <a:lvl9pPr marL="4023360" indent="0">
              <a:buNone/>
              <a:defRPr sz="99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24856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7"/>
          <p:cNvSpPr>
            <a:spLocks noChangeArrowheads="1"/>
          </p:cNvSpPr>
          <p:nvPr userDrawn="1"/>
        </p:nvSpPr>
        <p:spPr bwMode="auto">
          <a:xfrm>
            <a:off x="0" y="0"/>
            <a:ext cx="10058400" cy="1482513"/>
          </a:xfrm>
          <a:prstGeom prst="rect">
            <a:avLst/>
          </a:prstGeom>
          <a:solidFill>
            <a:srgbClr val="009900"/>
          </a:solidFill>
          <a:ln>
            <a:noFill/>
          </a:ln>
          <a:effectLst/>
          <a:extLst/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27" name="Rectangle 14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8633460" cy="1468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1870" tIns="50935" rIns="101870" bIns="50935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CA" altLang="en-US"/>
              <a:t>Click to edit Master title style</a:t>
            </a:r>
          </a:p>
        </p:txBody>
      </p:sp>
      <p:sp>
        <p:nvSpPr>
          <p:cNvPr id="1028" name="Rectangle 15"/>
          <p:cNvSpPr>
            <a:spLocks noGrp="1" noChangeArrowheads="1"/>
          </p:cNvSpPr>
          <p:nvPr>
            <p:ph type="body" idx="1"/>
          </p:nvPr>
        </p:nvSpPr>
        <p:spPr bwMode="auto">
          <a:xfrm>
            <a:off x="167640" y="1640840"/>
            <a:ext cx="9890760" cy="5699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1870" tIns="50935" rIns="101870" bIns="5093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CA" altLang="en-US"/>
              <a:t>Click to edit Master text styles</a:t>
            </a:r>
          </a:p>
          <a:p>
            <a:pPr lvl="1"/>
            <a:r>
              <a:rPr lang="en-CA" altLang="en-US"/>
              <a:t>Second level</a:t>
            </a:r>
          </a:p>
          <a:p>
            <a:pPr lvl="2"/>
            <a:r>
              <a:rPr lang="en-CA" altLang="en-US"/>
              <a:t>Third level</a:t>
            </a:r>
          </a:p>
          <a:p>
            <a:pPr lvl="3"/>
            <a:r>
              <a:rPr lang="en-CA" altLang="en-US"/>
              <a:t>Fourth level</a:t>
            </a:r>
          </a:p>
          <a:p>
            <a:pPr lvl="4"/>
            <a:r>
              <a:rPr lang="en-CA" altLang="en-US"/>
              <a:t>Fifth level</a:t>
            </a:r>
          </a:p>
        </p:txBody>
      </p:sp>
      <p:sp>
        <p:nvSpPr>
          <p:cNvPr id="7" name="Footer Placeholder 4"/>
          <p:cNvSpPr txBox="1">
            <a:spLocks/>
          </p:cNvSpPr>
          <p:nvPr userDrawn="1"/>
        </p:nvSpPr>
        <p:spPr>
          <a:xfrm>
            <a:off x="1885950" y="7531312"/>
            <a:ext cx="6286500" cy="32744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US" sz="1100" dirty="0">
                <a:solidFill>
                  <a:srgbClr val="000000"/>
                </a:solidFill>
              </a:rPr>
              <a:t>© 2016 Cengage Learning. All Rights Reserved.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43" t="31112" r="27777" b="18888"/>
          <a:stretch/>
        </p:blipFill>
        <p:spPr>
          <a:xfrm>
            <a:off x="8672492" y="0"/>
            <a:ext cx="1385908" cy="1481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5744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8" r:id="rId1"/>
    <p:sldLayoutId id="2147484019" r:id="rId2"/>
    <p:sldLayoutId id="2147484020" r:id="rId3"/>
    <p:sldLayoutId id="2147484021" r:id="rId4"/>
    <p:sldLayoutId id="2147484022" r:id="rId5"/>
    <p:sldLayoutId id="2147484023" r:id="rId6"/>
    <p:sldLayoutId id="2147484024" r:id="rId7"/>
    <p:sldLayoutId id="2147484025" r:id="rId8"/>
    <p:sldLayoutId id="2147484026" r:id="rId9"/>
    <p:sldLayoutId id="2147484027" r:id="rId10"/>
    <p:sldLayoutId id="2147484028" r:id="rId11"/>
    <p:sldLayoutId id="2147484029" r:id="rId1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4620">
          <a:solidFill>
            <a:srgbClr val="FFFFFF"/>
          </a:solidFill>
          <a:latin typeface="+mj-lt"/>
          <a:ea typeface="MS PGothic" panose="020B0600070205080204" pitchFamily="34" charset="-128"/>
          <a:cs typeface="ＭＳ Ｐゴシック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620">
          <a:solidFill>
            <a:srgbClr val="FFFFFF"/>
          </a:solidFill>
          <a:latin typeface="Arial" charset="0"/>
          <a:ea typeface="MS PGothic" panose="020B0600070205080204" pitchFamily="34" charset="-128"/>
          <a:cs typeface="ＭＳ Ｐゴシック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620">
          <a:solidFill>
            <a:srgbClr val="FFFFFF"/>
          </a:solidFill>
          <a:latin typeface="Arial" charset="0"/>
          <a:ea typeface="MS PGothic" panose="020B0600070205080204" pitchFamily="34" charset="-128"/>
          <a:cs typeface="ＭＳ Ｐゴシック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620">
          <a:solidFill>
            <a:srgbClr val="FFFFFF"/>
          </a:solidFill>
          <a:latin typeface="Arial" charset="0"/>
          <a:ea typeface="MS PGothic" panose="020B0600070205080204" pitchFamily="34" charset="-128"/>
          <a:cs typeface="ＭＳ Ｐゴシック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620">
          <a:solidFill>
            <a:srgbClr val="FFFFFF"/>
          </a:solidFill>
          <a:latin typeface="Arial" charset="0"/>
          <a:ea typeface="MS PGothic" panose="020B0600070205080204" pitchFamily="34" charset="-128"/>
          <a:cs typeface="ＭＳ Ｐゴシック" charset="-128"/>
        </a:defRPr>
      </a:lvl5pPr>
      <a:lvl6pPr marL="502920" algn="l" rtl="0" fontAlgn="base">
        <a:spcBef>
          <a:spcPct val="0"/>
        </a:spcBef>
        <a:spcAft>
          <a:spcPct val="0"/>
        </a:spcAft>
        <a:defRPr sz="4620">
          <a:solidFill>
            <a:srgbClr val="FFFFFF"/>
          </a:solidFill>
          <a:latin typeface="Arial" charset="0"/>
        </a:defRPr>
      </a:lvl6pPr>
      <a:lvl7pPr marL="1005840" algn="l" rtl="0" fontAlgn="base">
        <a:spcBef>
          <a:spcPct val="0"/>
        </a:spcBef>
        <a:spcAft>
          <a:spcPct val="0"/>
        </a:spcAft>
        <a:defRPr sz="4620">
          <a:solidFill>
            <a:srgbClr val="FFFFFF"/>
          </a:solidFill>
          <a:latin typeface="Arial" charset="0"/>
        </a:defRPr>
      </a:lvl7pPr>
      <a:lvl8pPr marL="1508760" algn="l" rtl="0" fontAlgn="base">
        <a:spcBef>
          <a:spcPct val="0"/>
        </a:spcBef>
        <a:spcAft>
          <a:spcPct val="0"/>
        </a:spcAft>
        <a:defRPr sz="4620">
          <a:solidFill>
            <a:srgbClr val="FFFFFF"/>
          </a:solidFill>
          <a:latin typeface="Arial" charset="0"/>
        </a:defRPr>
      </a:lvl8pPr>
      <a:lvl9pPr marL="2011680" algn="l" rtl="0" fontAlgn="base">
        <a:spcBef>
          <a:spcPct val="0"/>
        </a:spcBef>
        <a:spcAft>
          <a:spcPct val="0"/>
        </a:spcAft>
        <a:defRPr sz="4620">
          <a:solidFill>
            <a:srgbClr val="FFFFFF"/>
          </a:solidFill>
          <a:latin typeface="Arial" charset="0"/>
        </a:defRPr>
      </a:lvl9pPr>
    </p:titleStyle>
    <p:bodyStyle>
      <a:lvl1pPr marL="377190" indent="-377190" algn="l" rtl="0" eaLnBrk="0" fontAlgn="base" hangingPunct="0">
        <a:spcBef>
          <a:spcPct val="20000"/>
        </a:spcBef>
        <a:spcAft>
          <a:spcPct val="0"/>
        </a:spcAft>
        <a:buClr>
          <a:srgbClr val="800000"/>
        </a:buClr>
        <a:buSzPct val="90000"/>
        <a:buFont typeface="Wingdings" panose="05000000000000000000" pitchFamily="2" charset="2"/>
        <a:buChar char=""/>
        <a:defRPr sz="3080">
          <a:solidFill>
            <a:schemeClr val="tx1"/>
          </a:solidFill>
          <a:latin typeface="+mn-lt"/>
          <a:ea typeface="MS PGothic" panose="020B0600070205080204" pitchFamily="34" charset="-128"/>
          <a:cs typeface="ＭＳ Ｐゴシック" charset="-128"/>
        </a:defRPr>
      </a:lvl1pPr>
      <a:lvl2pPr marL="817245" indent="-314325" algn="l" rtl="0" eaLnBrk="0" fontAlgn="base" hangingPunct="0">
        <a:spcBef>
          <a:spcPct val="20000"/>
        </a:spcBef>
        <a:spcAft>
          <a:spcPct val="0"/>
        </a:spcAft>
        <a:buClr>
          <a:srgbClr val="800000"/>
        </a:buClr>
        <a:buSzPct val="75000"/>
        <a:buFont typeface="Wingdings" panose="05000000000000000000" pitchFamily="2" charset="2"/>
        <a:buChar char=""/>
        <a:defRPr sz="2860">
          <a:solidFill>
            <a:schemeClr val="tx1"/>
          </a:solidFill>
          <a:latin typeface="+mn-lt"/>
          <a:ea typeface="MS PGothic" panose="020B0600070205080204" pitchFamily="34" charset="-128"/>
        </a:defRPr>
      </a:lvl2pPr>
      <a:lvl3pPr marL="1257300" indent="-251460" algn="l" rtl="0" eaLnBrk="0" fontAlgn="base" hangingPunct="0">
        <a:spcBef>
          <a:spcPct val="20000"/>
        </a:spcBef>
        <a:spcAft>
          <a:spcPct val="0"/>
        </a:spcAft>
        <a:buClr>
          <a:srgbClr val="800000"/>
        </a:buClr>
        <a:buSzPct val="55000"/>
        <a:buFont typeface="Wingdings" panose="05000000000000000000" pitchFamily="2" charset="2"/>
        <a:buChar char=""/>
        <a:defRPr sz="2530">
          <a:solidFill>
            <a:schemeClr val="tx1"/>
          </a:solidFill>
          <a:latin typeface="+mn-lt"/>
          <a:ea typeface="MS PGothic" panose="020B0600070205080204" pitchFamily="34" charset="-128"/>
        </a:defRPr>
      </a:lvl3pPr>
      <a:lvl4pPr marL="1760220" indent="-251460" algn="l" rtl="0" eaLnBrk="0" fontAlgn="base" hangingPunct="0">
        <a:spcBef>
          <a:spcPct val="20000"/>
        </a:spcBef>
        <a:spcAft>
          <a:spcPct val="0"/>
        </a:spcAft>
        <a:buClr>
          <a:srgbClr val="800000"/>
        </a:buClr>
        <a:buFont typeface="Wingdings" panose="05000000000000000000" pitchFamily="2" charset="2"/>
        <a:buChar char=""/>
        <a:defRPr sz="2200">
          <a:solidFill>
            <a:schemeClr val="tx1"/>
          </a:solidFill>
          <a:latin typeface="+mn-lt"/>
          <a:ea typeface="MS PGothic" panose="020B0600070205080204" pitchFamily="34" charset="-128"/>
        </a:defRPr>
      </a:lvl4pPr>
      <a:lvl5pPr marL="2263140" indent="-251460" algn="l" rtl="0" eaLnBrk="0" fontAlgn="base" hangingPunct="0">
        <a:spcBef>
          <a:spcPct val="20000"/>
        </a:spcBef>
        <a:spcAft>
          <a:spcPct val="0"/>
        </a:spcAft>
        <a:buClr>
          <a:srgbClr val="800000"/>
        </a:buClr>
        <a:buFont typeface="Wingdings" panose="05000000000000000000" pitchFamily="2" charset="2"/>
        <a:buChar char=""/>
        <a:defRPr sz="2200">
          <a:solidFill>
            <a:schemeClr val="tx1"/>
          </a:solidFill>
          <a:latin typeface="+mn-lt"/>
          <a:ea typeface="MS PGothic" panose="020B0600070205080204" pitchFamily="34" charset="-128"/>
        </a:defRPr>
      </a:lvl5pPr>
      <a:lvl6pPr marL="2766060" indent="-251460" algn="l" rtl="0" fontAlgn="base">
        <a:spcBef>
          <a:spcPct val="20000"/>
        </a:spcBef>
        <a:spcAft>
          <a:spcPct val="0"/>
        </a:spcAft>
        <a:buClr>
          <a:srgbClr val="800000"/>
        </a:buClr>
        <a:buFont typeface="Wingdings" charset="2"/>
        <a:buChar char=""/>
        <a:defRPr sz="2200">
          <a:solidFill>
            <a:schemeClr val="tx1"/>
          </a:solidFill>
          <a:latin typeface="+mn-lt"/>
          <a:ea typeface="ＭＳ Ｐゴシック" charset="-128"/>
        </a:defRPr>
      </a:lvl6pPr>
      <a:lvl7pPr marL="3268980" indent="-251460" algn="l" rtl="0" fontAlgn="base">
        <a:spcBef>
          <a:spcPct val="20000"/>
        </a:spcBef>
        <a:spcAft>
          <a:spcPct val="0"/>
        </a:spcAft>
        <a:buClr>
          <a:srgbClr val="800000"/>
        </a:buClr>
        <a:buFont typeface="Wingdings" charset="2"/>
        <a:buChar char=""/>
        <a:defRPr sz="2200">
          <a:solidFill>
            <a:schemeClr val="tx1"/>
          </a:solidFill>
          <a:latin typeface="+mn-lt"/>
          <a:ea typeface="ＭＳ Ｐゴシック" charset="-128"/>
        </a:defRPr>
      </a:lvl7pPr>
      <a:lvl8pPr marL="3771900" indent="-251460" algn="l" rtl="0" fontAlgn="base">
        <a:spcBef>
          <a:spcPct val="20000"/>
        </a:spcBef>
        <a:spcAft>
          <a:spcPct val="0"/>
        </a:spcAft>
        <a:buClr>
          <a:srgbClr val="800000"/>
        </a:buClr>
        <a:buFont typeface="Wingdings" charset="2"/>
        <a:buChar char=""/>
        <a:defRPr sz="2200">
          <a:solidFill>
            <a:schemeClr val="tx1"/>
          </a:solidFill>
          <a:latin typeface="+mn-lt"/>
          <a:ea typeface="ＭＳ Ｐゴシック" charset="-128"/>
        </a:defRPr>
      </a:lvl8pPr>
      <a:lvl9pPr marL="4274820" indent="-251460" algn="l" rtl="0" fontAlgn="base">
        <a:spcBef>
          <a:spcPct val="20000"/>
        </a:spcBef>
        <a:spcAft>
          <a:spcPct val="0"/>
        </a:spcAft>
        <a:buClr>
          <a:srgbClr val="800000"/>
        </a:buClr>
        <a:buFont typeface="Wingdings" charset="2"/>
        <a:buChar char=""/>
        <a:defRPr sz="22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50292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algn="l" defTabSz="50292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algn="l" defTabSz="50292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3pPr>
      <a:lvl4pPr marL="1508760" algn="l" defTabSz="50292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4pPr>
      <a:lvl5pPr marL="2011680" algn="l" defTabSz="50292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algn="l" defTabSz="50292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6pPr>
      <a:lvl7pPr marL="3017520" algn="l" defTabSz="50292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7pPr>
      <a:lvl8pPr marL="3520440" algn="l" defTabSz="50292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8pPr>
      <a:lvl9pPr marL="4023360" algn="l" defTabSz="50292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7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4.jpe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jpe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4"/>
          <p:cNvSpPr>
            <a:spLocks noGrp="1" noChangeArrowheads="1"/>
          </p:cNvSpPr>
          <p:nvPr>
            <p:ph type="ctrTitle"/>
          </p:nvPr>
        </p:nvSpPr>
        <p:spPr>
          <a:xfrm>
            <a:off x="457200" y="4048125"/>
            <a:ext cx="9144000" cy="2505075"/>
          </a:xfrm>
          <a:noFill/>
        </p:spPr>
        <p:txBody>
          <a:bodyPr lIns="101870" tIns="50935" rIns="101870" bIns="50935"/>
          <a:lstStyle/>
          <a:p>
            <a:pPr eaLnBrk="1" hangingPunct="1"/>
            <a:r>
              <a:rPr lang="en-US" altLang="en-US" sz="4000"/>
              <a:t>Chapter 7</a:t>
            </a:r>
            <a:br>
              <a:rPr lang="en-US" altLang="en-US" sz="4000"/>
            </a:br>
            <a:r>
              <a:rPr lang="en-US" altLang="en-US" sz="4000"/>
              <a:t>Alkenes: Structure and Reactivity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Calculating Degree of Unsaturation</a:t>
            </a:r>
            <a:endParaRPr lang="en-CA" altLang="en-US"/>
          </a:p>
        </p:txBody>
      </p:sp>
      <p:sp>
        <p:nvSpPr>
          <p:cNvPr id="327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Organohalogens (C,H,X, where X = F, Cl, Br, I)</a:t>
            </a:r>
          </a:p>
          <a:p>
            <a:pPr lvl="1"/>
            <a:r>
              <a:rPr lang="en-US" altLang="en-US"/>
              <a:t>Halogen replaces hydrogen	</a:t>
            </a:r>
          </a:p>
          <a:p>
            <a:r>
              <a:rPr lang="en-US" altLang="en-US"/>
              <a:t>C</a:t>
            </a:r>
            <a:r>
              <a:rPr lang="en-US" altLang="en-US" baseline="-25000"/>
              <a:t>4</a:t>
            </a:r>
            <a:r>
              <a:rPr lang="en-US" altLang="en-US"/>
              <a:t>H</a:t>
            </a:r>
            <a:r>
              <a:rPr lang="en-US" altLang="en-US" baseline="-25000"/>
              <a:t>6</a:t>
            </a:r>
            <a:r>
              <a:rPr lang="en-US" altLang="en-US"/>
              <a:t>Br</a:t>
            </a:r>
            <a:r>
              <a:rPr lang="en-US" altLang="en-US" baseline="-25000"/>
              <a:t>2</a:t>
            </a:r>
            <a:r>
              <a:rPr lang="en-US" altLang="en-US"/>
              <a:t> equals hydrocarbon formula C</a:t>
            </a:r>
            <a:r>
              <a:rPr lang="en-US" altLang="en-US" baseline="-25000"/>
              <a:t>4</a:t>
            </a:r>
            <a:r>
              <a:rPr lang="en-US" altLang="en-US"/>
              <a:t>H</a:t>
            </a:r>
            <a:r>
              <a:rPr lang="en-US" altLang="en-US" baseline="-25000"/>
              <a:t>8</a:t>
            </a:r>
            <a:r>
              <a:rPr lang="en-US" altLang="en-US"/>
              <a:t> have one degree of unsaturation</a:t>
            </a:r>
            <a:endParaRPr lang="en-CA" altLang="en-US"/>
          </a:p>
        </p:txBody>
      </p:sp>
      <p:pic>
        <p:nvPicPr>
          <p:cNvPr id="32772" name="Picture 9" descr="07_u006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3810000"/>
            <a:ext cx="7112000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Calculating Degree of Unsaturation</a:t>
            </a:r>
          </a:p>
        </p:txBody>
      </p:sp>
      <p:sp>
        <p:nvSpPr>
          <p:cNvPr id="3481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Organoxygen compounds (C, H, O) </a:t>
            </a:r>
          </a:p>
          <a:p>
            <a:pPr lvl="1"/>
            <a:r>
              <a:rPr lang="en-US" altLang="en-US"/>
              <a:t>Oxygen forms 2 bonds</a:t>
            </a:r>
          </a:p>
          <a:p>
            <a:pPr lvl="2"/>
            <a:r>
              <a:rPr lang="en-US" altLang="en-US"/>
              <a:t>Does not affect the formula of equivalent hydrocarbons</a:t>
            </a:r>
          </a:p>
          <a:p>
            <a:pPr lvl="2"/>
            <a:r>
              <a:rPr lang="en-US" altLang="en-US"/>
              <a:t>May be ignored in calculating degrees of unsaturation</a:t>
            </a:r>
          </a:p>
          <a:p>
            <a:pPr lvl="2"/>
            <a:endParaRPr lang="en-US" altLang="en-US"/>
          </a:p>
          <a:p>
            <a:pPr lvl="2"/>
            <a:endParaRPr lang="en-US" altLang="en-US"/>
          </a:p>
          <a:p>
            <a:endParaRPr lang="en-US" altLang="en-US"/>
          </a:p>
        </p:txBody>
      </p:sp>
      <p:pic>
        <p:nvPicPr>
          <p:cNvPr id="34820" name="Picture 5" descr="07_u007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288" y="4267200"/>
            <a:ext cx="8556625" cy="200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Calculating Degree of Unsaturation</a:t>
            </a:r>
          </a:p>
        </p:txBody>
      </p:sp>
      <p:sp>
        <p:nvSpPr>
          <p:cNvPr id="36867" name="Rectangle 5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900"/>
              <a:t>Organonitrogen </a:t>
            </a:r>
            <a:r>
              <a:rPr lang="en-US" altLang="en-US"/>
              <a:t>compounds (C, H, N)</a:t>
            </a:r>
          </a:p>
          <a:p>
            <a:pPr lvl="1"/>
            <a:r>
              <a:rPr lang="en-US" altLang="en-US"/>
              <a:t>Nitrogen forms three bonds</a:t>
            </a:r>
          </a:p>
          <a:p>
            <a:pPr lvl="1"/>
            <a:r>
              <a:rPr lang="en-IN" altLang="en-US"/>
              <a:t>Has one more H than a related hydrocarbon</a:t>
            </a:r>
          </a:p>
          <a:p>
            <a:pPr lvl="1"/>
            <a:r>
              <a:rPr lang="en-US" altLang="en-US"/>
              <a:t>Subtracting number of N from number of H yields equivalent hydrocarbon formula</a:t>
            </a:r>
          </a:p>
          <a:p>
            <a:pPr lvl="1"/>
            <a:endParaRPr lang="en-US" altLang="en-US"/>
          </a:p>
        </p:txBody>
      </p:sp>
      <p:pic>
        <p:nvPicPr>
          <p:cNvPr id="36868" name="Picture 6" descr="07_u008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4975" y="4271963"/>
            <a:ext cx="7077075" cy="300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Worked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altLang="en-US"/>
              <a:t>Calculate the degree of unsaturation in each of the following formulas</a:t>
            </a:r>
          </a:p>
          <a:p>
            <a:pPr lvl="1"/>
            <a:r>
              <a:rPr lang="en-IN" altLang="en-US"/>
              <a:t>Draw the maximum number of structures for each</a:t>
            </a:r>
          </a:p>
          <a:p>
            <a:pPr lvl="2"/>
            <a:r>
              <a:rPr lang="pt-BR" altLang="en-US"/>
              <a:t>a) C</a:t>
            </a:r>
            <a:r>
              <a:rPr lang="pt-BR" altLang="en-US" baseline="-25000"/>
              <a:t>4</a:t>
            </a:r>
            <a:r>
              <a:rPr lang="pt-BR" altLang="en-US"/>
              <a:t>H</a:t>
            </a:r>
            <a:r>
              <a:rPr lang="pt-BR" altLang="en-US" baseline="-25000"/>
              <a:t>8</a:t>
            </a:r>
            <a:r>
              <a:rPr lang="pt-BR" altLang="en-US"/>
              <a:t> </a:t>
            </a:r>
          </a:p>
          <a:p>
            <a:pPr lvl="2"/>
            <a:r>
              <a:rPr lang="pt-BR" altLang="en-US"/>
              <a:t>b) C</a:t>
            </a:r>
            <a:r>
              <a:rPr lang="pt-BR" altLang="en-US" baseline="-25000"/>
              <a:t>4</a:t>
            </a:r>
            <a:r>
              <a:rPr lang="pt-BR" altLang="en-US"/>
              <a:t>H</a:t>
            </a:r>
            <a:r>
              <a:rPr lang="pt-BR" altLang="en-US" baseline="-25000"/>
              <a:t>6</a:t>
            </a:r>
          </a:p>
          <a:p>
            <a:pPr lvl="2"/>
            <a:r>
              <a:rPr lang="pt-BR" altLang="en-US"/>
              <a:t>c) C</a:t>
            </a:r>
            <a:r>
              <a:rPr lang="pt-BR" altLang="en-US" baseline="-25000"/>
              <a:t>3</a:t>
            </a:r>
            <a:r>
              <a:rPr lang="pt-BR" altLang="en-US"/>
              <a:t>H</a:t>
            </a:r>
            <a:r>
              <a:rPr lang="pt-BR" altLang="en-US" baseline="-25000"/>
              <a:t>4</a:t>
            </a:r>
            <a:endParaRPr lang="en-IN" altLang="en-US" baseline="-25000"/>
          </a:p>
          <a:p>
            <a:r>
              <a:rPr lang="en-IN" altLang="en-US"/>
              <a:t>Solution:</a:t>
            </a:r>
          </a:p>
          <a:p>
            <a:pPr lvl="1"/>
            <a:r>
              <a:rPr lang="pt-BR" altLang="en-US"/>
              <a:t>a) C</a:t>
            </a:r>
            <a:r>
              <a:rPr lang="pt-BR" altLang="en-US" baseline="-25000"/>
              <a:t>4</a:t>
            </a:r>
            <a:r>
              <a:rPr lang="pt-BR" altLang="en-US"/>
              <a:t>H</a:t>
            </a:r>
            <a:r>
              <a:rPr lang="pt-BR" altLang="en-US" baseline="-25000"/>
              <a:t>8</a:t>
            </a:r>
            <a:r>
              <a:rPr lang="pt-BR" altLang="en-US"/>
              <a:t> </a:t>
            </a:r>
          </a:p>
          <a:p>
            <a:pPr lvl="2"/>
            <a:r>
              <a:rPr lang="en-IN" altLang="en-US"/>
              <a:t>Degree of saturation = 1</a:t>
            </a:r>
          </a:p>
          <a:p>
            <a:pPr lvl="2"/>
            <a:r>
              <a:rPr lang="en-IN" altLang="en-US"/>
              <a:t>Structures:</a:t>
            </a:r>
          </a:p>
          <a:p>
            <a:pPr lvl="1"/>
            <a:endParaRPr lang="en-US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4063" y="6445250"/>
            <a:ext cx="6315075" cy="1055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Worked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371600"/>
            <a:ext cx="9144000" cy="6019800"/>
          </a:xfrm>
        </p:spPr>
        <p:txBody>
          <a:bodyPr/>
          <a:lstStyle/>
          <a:p>
            <a:pPr lvl="1"/>
            <a:r>
              <a:rPr lang="pt-BR" altLang="en-US"/>
              <a:t>b) C</a:t>
            </a:r>
            <a:r>
              <a:rPr lang="pt-BR" altLang="en-US" baseline="-25000"/>
              <a:t>4</a:t>
            </a:r>
            <a:r>
              <a:rPr lang="pt-BR" altLang="en-US"/>
              <a:t>H</a:t>
            </a:r>
            <a:r>
              <a:rPr lang="pt-BR" altLang="en-US" baseline="-25000"/>
              <a:t>6</a:t>
            </a:r>
          </a:p>
          <a:p>
            <a:pPr lvl="2"/>
            <a:r>
              <a:rPr lang="en-IN" altLang="en-US"/>
              <a:t>Degree of saturation = 2</a:t>
            </a:r>
          </a:p>
          <a:p>
            <a:pPr lvl="2"/>
            <a:r>
              <a:rPr lang="en-IN" altLang="en-US"/>
              <a:t>Structures:</a:t>
            </a:r>
            <a:endParaRPr lang="pt-BR" altLang="en-US"/>
          </a:p>
          <a:p>
            <a:pPr lvl="1"/>
            <a:endParaRPr lang="pt-BR" altLang="en-US"/>
          </a:p>
          <a:p>
            <a:pPr lvl="1"/>
            <a:endParaRPr lang="pt-BR" altLang="en-US"/>
          </a:p>
          <a:p>
            <a:pPr lvl="1"/>
            <a:endParaRPr lang="pt-BR" altLang="en-US"/>
          </a:p>
          <a:p>
            <a:pPr lvl="1"/>
            <a:endParaRPr lang="pt-BR" altLang="en-US"/>
          </a:p>
          <a:p>
            <a:pPr lvl="1"/>
            <a:endParaRPr lang="pt-BR" altLang="en-US"/>
          </a:p>
          <a:p>
            <a:pPr lvl="1"/>
            <a:r>
              <a:rPr lang="pt-BR" altLang="en-US"/>
              <a:t>c) C</a:t>
            </a:r>
            <a:r>
              <a:rPr lang="pt-BR" altLang="en-US" baseline="-25000"/>
              <a:t>3</a:t>
            </a:r>
            <a:r>
              <a:rPr lang="pt-BR" altLang="en-US"/>
              <a:t>H</a:t>
            </a:r>
            <a:r>
              <a:rPr lang="pt-BR" altLang="en-US" baseline="-25000"/>
              <a:t>4</a:t>
            </a:r>
            <a:endParaRPr lang="en-IN" altLang="en-US" baseline="-25000"/>
          </a:p>
          <a:p>
            <a:pPr lvl="2"/>
            <a:r>
              <a:rPr lang="en-IN" altLang="en-US"/>
              <a:t>Degree of saturation = 2</a:t>
            </a:r>
          </a:p>
          <a:p>
            <a:pPr lvl="2"/>
            <a:r>
              <a:rPr lang="en-IN" altLang="en-US"/>
              <a:t>Structures:</a:t>
            </a:r>
            <a:endParaRPr lang="en-US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2906713"/>
            <a:ext cx="6018213" cy="1970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8313" y="6657975"/>
            <a:ext cx="6581775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Naming Alkenes</a:t>
            </a:r>
          </a:p>
        </p:txBody>
      </p:sp>
      <p:sp>
        <p:nvSpPr>
          <p:cNvPr id="43011" name="Rectangle 5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Name the parent hydrocarbon</a:t>
            </a:r>
          </a:p>
          <a:p>
            <a:endParaRPr lang="en-US" altLang="en-US"/>
          </a:p>
          <a:p>
            <a:endParaRPr lang="en-US" altLang="en-US"/>
          </a:p>
          <a:p>
            <a:endParaRPr lang="en-US" altLang="en-US"/>
          </a:p>
          <a:p>
            <a:endParaRPr lang="en-US" altLang="en-US"/>
          </a:p>
          <a:p>
            <a:endParaRPr lang="en-US" altLang="en-US"/>
          </a:p>
          <a:p>
            <a:r>
              <a:rPr lang="en-US" altLang="en-US"/>
              <a:t>Number the carbons in the chain so that double bond carbons have lowest possible numbers</a:t>
            </a:r>
          </a:p>
          <a:p>
            <a:endParaRPr lang="en-US" altLang="en-US"/>
          </a:p>
          <a:p>
            <a:endParaRPr lang="en-US" altLang="en-US"/>
          </a:p>
        </p:txBody>
      </p:sp>
      <p:pic>
        <p:nvPicPr>
          <p:cNvPr id="43012" name="Picture 5" descr="07_u011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025" y="5867400"/>
            <a:ext cx="8601075" cy="1262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3" name="Picture 6" descr="07_u010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288" y="2416175"/>
            <a:ext cx="8556625" cy="2093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Naming Alkenes</a:t>
            </a:r>
          </a:p>
        </p:txBody>
      </p:sp>
      <p:sp>
        <p:nvSpPr>
          <p:cNvPr id="32771" name="Rectangle 5"/>
          <p:cNvSpPr>
            <a:spLocks noGrp="1" noChangeArrowheads="1"/>
          </p:cNvSpPr>
          <p:nvPr>
            <p:ph sz="half" idx="1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>
                <a:ea typeface="ＭＳ Ｐゴシック" panose="020B0600070205080204" pitchFamily="34" charset="-128"/>
              </a:rPr>
              <a:t>Write the full name</a:t>
            </a:r>
          </a:p>
          <a:p>
            <a:pPr lvl="1">
              <a:defRPr/>
            </a:pPr>
            <a:r>
              <a:rPr lang="en-US" altLang="en-US" sz="2600" dirty="0">
                <a:ea typeface="ＭＳ Ｐゴシック" panose="020B0600070205080204" pitchFamily="34" charset="-128"/>
              </a:rPr>
              <a:t>Number substituents:</a:t>
            </a:r>
          </a:p>
          <a:p>
            <a:pPr lvl="2">
              <a:defRPr/>
            </a:pPr>
            <a:r>
              <a:rPr lang="en-US" altLang="en-US" sz="2300" dirty="0">
                <a:ea typeface="ＭＳ Ｐゴシック" panose="020B0600070205080204" pitchFamily="34" charset="-128"/>
              </a:rPr>
              <a:t>According to position in chain</a:t>
            </a:r>
          </a:p>
          <a:p>
            <a:pPr lvl="2">
              <a:defRPr/>
            </a:pPr>
            <a:r>
              <a:rPr lang="en-US" altLang="en-US" sz="2300" dirty="0">
                <a:ea typeface="ＭＳ Ｐゴシック" panose="020B0600070205080204" pitchFamily="34" charset="-128"/>
              </a:rPr>
              <a:t>Alphabetically</a:t>
            </a:r>
          </a:p>
          <a:p>
            <a:pPr>
              <a:defRPr/>
            </a:pPr>
            <a:r>
              <a:rPr lang="en-US" altLang="en-US" dirty="0">
                <a:ea typeface="ＭＳ Ｐゴシック" panose="020B0600070205080204" pitchFamily="34" charset="-128"/>
              </a:rPr>
              <a:t>Rings have cyclo as prefix</a:t>
            </a:r>
          </a:p>
          <a:p>
            <a:pPr>
              <a:defRPr/>
            </a:pPr>
            <a:endParaRPr lang="en-US" altLang="en-US" dirty="0">
              <a:ea typeface="ＭＳ Ｐゴシック" panose="020B0600070205080204" pitchFamily="34" charset="-128"/>
            </a:endParaRPr>
          </a:p>
          <a:p>
            <a:pPr marL="0" indent="0">
              <a:buFont typeface="Wingdings" panose="05000000000000000000" pitchFamily="2" charset="2"/>
              <a:buNone/>
              <a:defRPr/>
            </a:pPr>
            <a:endParaRPr lang="en-US" dirty="0">
              <a:ea typeface="ＭＳ Ｐゴシック" charset="-128"/>
            </a:endParaRPr>
          </a:p>
          <a:p>
            <a:pPr>
              <a:defRPr/>
            </a:pPr>
            <a:endParaRPr lang="en-US" altLang="en-US" dirty="0">
              <a:ea typeface="ＭＳ Ｐゴシック" panose="020B0600070205080204" pitchFamily="34" charset="-128"/>
            </a:endParaRPr>
          </a:p>
        </p:txBody>
      </p:sp>
      <p:pic>
        <p:nvPicPr>
          <p:cNvPr id="45060" name="Picture 7" descr="07_u012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1599248"/>
            <a:ext cx="5018087" cy="312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61" name="Picture 8" descr="07_u014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5503863"/>
            <a:ext cx="7165975" cy="1811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 b="1">
                <a:solidFill>
                  <a:srgbClr val="FF0000"/>
                </a:solidFill>
              </a:rPr>
              <a:t>Table 7.1</a:t>
            </a:r>
            <a:r>
              <a:rPr lang="en-IN" altLang="en-US"/>
              <a:t> - Common Names of Some Alkenes</a:t>
            </a:r>
            <a:endParaRPr lang="en-US" altLang="en-US"/>
          </a:p>
        </p:txBody>
      </p:sp>
      <p:pic>
        <p:nvPicPr>
          <p:cNvPr id="47107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405063"/>
            <a:ext cx="9515475" cy="3386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Worked Example</a:t>
            </a:r>
          </a:p>
        </p:txBody>
      </p:sp>
      <p:sp>
        <p:nvSpPr>
          <p:cNvPr id="4915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altLang="en-US"/>
              <a:t>Give IUPAC names for the following compounds</a:t>
            </a:r>
          </a:p>
          <a:p>
            <a:pPr lvl="1"/>
            <a:r>
              <a:rPr lang="en-IN" altLang="en-US"/>
              <a:t>a)</a:t>
            </a:r>
          </a:p>
          <a:p>
            <a:pPr lvl="1"/>
            <a:endParaRPr lang="en-IN" altLang="en-US"/>
          </a:p>
          <a:p>
            <a:pPr lvl="1"/>
            <a:endParaRPr lang="en-IN" altLang="en-US"/>
          </a:p>
          <a:p>
            <a:pPr lvl="1"/>
            <a:endParaRPr lang="en-IN" altLang="en-US"/>
          </a:p>
          <a:p>
            <a:pPr lvl="1"/>
            <a:endParaRPr lang="en-IN" altLang="en-US"/>
          </a:p>
          <a:p>
            <a:pPr lvl="1"/>
            <a:r>
              <a:rPr lang="en-IN" altLang="en-US"/>
              <a:t>b)</a:t>
            </a:r>
          </a:p>
          <a:p>
            <a:pPr lvl="1"/>
            <a:endParaRPr lang="en-IN" altLang="en-US"/>
          </a:p>
          <a:p>
            <a:pPr lvl="1"/>
            <a:endParaRPr lang="en-IN" altLang="en-US"/>
          </a:p>
        </p:txBody>
      </p:sp>
      <p:pic>
        <p:nvPicPr>
          <p:cNvPr id="49156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0413" y="2362200"/>
            <a:ext cx="2662237" cy="183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157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0413" y="4724400"/>
            <a:ext cx="4486275" cy="1308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Worked Example</a:t>
            </a:r>
          </a:p>
        </p:txBody>
      </p:sp>
      <p:sp>
        <p:nvSpPr>
          <p:cNvPr id="3789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altLang="en-US"/>
              <a:t>Solution:</a:t>
            </a:r>
          </a:p>
          <a:p>
            <a:endParaRPr lang="en-IN" altLang="en-US"/>
          </a:p>
          <a:p>
            <a:pPr lvl="1"/>
            <a:r>
              <a:rPr lang="en-US" altLang="en-US" sz="3000"/>
              <a:t>a)</a:t>
            </a:r>
          </a:p>
          <a:p>
            <a:pPr lvl="1"/>
            <a:endParaRPr lang="en-US" altLang="en-US" sz="3000"/>
          </a:p>
          <a:p>
            <a:pPr lvl="2"/>
            <a:r>
              <a:rPr lang="en-US" altLang="en-US"/>
              <a:t>The longest chain is a pentene</a:t>
            </a:r>
          </a:p>
          <a:p>
            <a:pPr lvl="2"/>
            <a:r>
              <a:rPr lang="en-US" altLang="en-US"/>
              <a:t>Consists of three methyl groups</a:t>
            </a:r>
          </a:p>
          <a:p>
            <a:pPr lvl="2"/>
            <a:r>
              <a:rPr lang="en-IN" altLang="en-US"/>
              <a:t>The methyl groups are attached to C3 and C4</a:t>
            </a:r>
          </a:p>
          <a:p>
            <a:pPr lvl="2"/>
            <a:r>
              <a:rPr lang="en-US" altLang="en-US"/>
              <a:t>Using tri- before methyl and </a:t>
            </a:r>
            <a:r>
              <a:rPr lang="en-IN" altLang="en-US"/>
              <a:t>using numbers to signify the location of the double bond</a:t>
            </a:r>
          </a:p>
          <a:p>
            <a:pPr lvl="1"/>
            <a:r>
              <a:rPr lang="en-IN" altLang="en-US"/>
              <a:t>The compound is </a:t>
            </a:r>
            <a:r>
              <a:rPr lang="en-US" altLang="en-US"/>
              <a:t>3,4,4-Trimethyl-1-pentene</a:t>
            </a:r>
          </a:p>
          <a:p>
            <a:endParaRPr lang="en-US" altLang="en-US"/>
          </a:p>
        </p:txBody>
      </p:sp>
      <p:pic>
        <p:nvPicPr>
          <p:cNvPr id="37892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6625" y="1828800"/>
            <a:ext cx="2419350" cy="1671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Learning 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dirty="0">
                <a:ea typeface="ＭＳ Ｐゴシック" charset="-128"/>
              </a:rPr>
              <a:t>(7.1) </a:t>
            </a:r>
          </a:p>
          <a:p>
            <a:pPr>
              <a:defRPr/>
            </a:pPr>
            <a:r>
              <a:rPr lang="en-US" dirty="0">
                <a:ea typeface="ＭＳ Ｐゴシック" charset="-128"/>
              </a:rPr>
              <a:t>Industrial preparation and use of alkenes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dirty="0">
                <a:ea typeface="ＭＳ Ｐゴシック" charset="-128"/>
              </a:rPr>
              <a:t>(7.2)</a:t>
            </a:r>
          </a:p>
          <a:p>
            <a:pPr>
              <a:defRPr/>
            </a:pPr>
            <a:r>
              <a:rPr lang="en-US" dirty="0">
                <a:ea typeface="ＭＳ Ｐゴシック" charset="-128"/>
              </a:rPr>
              <a:t>Calculating degree of unsaturation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dirty="0">
                <a:ea typeface="ＭＳ Ｐゴシック" charset="-128"/>
              </a:rPr>
              <a:t>(7.3)</a:t>
            </a:r>
          </a:p>
          <a:p>
            <a:pPr>
              <a:defRPr/>
            </a:pPr>
            <a:r>
              <a:rPr lang="en-US" dirty="0">
                <a:ea typeface="ＭＳ Ｐゴシック" charset="-128"/>
              </a:rPr>
              <a:t>Naming alkenes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dirty="0">
                <a:ea typeface="ＭＳ Ｐゴシック" charset="-128"/>
              </a:rPr>
              <a:t>(7.4) </a:t>
            </a:r>
          </a:p>
          <a:p>
            <a:pPr>
              <a:defRPr/>
            </a:pPr>
            <a:r>
              <a:rPr lang="en-US" dirty="0">
                <a:ea typeface="ＭＳ Ｐゴシック" charset="-128"/>
              </a:rPr>
              <a:t>Cis-Trans Isomerism in Alkenes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dirty="0">
                <a:ea typeface="ＭＳ Ｐゴシック" charset="-128"/>
              </a:rPr>
              <a:t>(7.5)</a:t>
            </a:r>
          </a:p>
          <a:p>
            <a:pPr>
              <a:defRPr/>
            </a:pPr>
            <a:r>
              <a:rPr lang="en-US" dirty="0">
                <a:ea typeface="ＭＳ Ｐゴシック" charset="-128"/>
              </a:rPr>
              <a:t>Alkene Stereochemistry and the E,Z Designation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Worked Example</a:t>
            </a:r>
          </a:p>
        </p:txBody>
      </p:sp>
      <p:sp>
        <p:nvSpPr>
          <p:cNvPr id="3891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altLang="en-US"/>
          </a:p>
          <a:p>
            <a:pPr lvl="1"/>
            <a:r>
              <a:rPr lang="en-US" altLang="en-US" sz="3000"/>
              <a:t>b)</a:t>
            </a:r>
          </a:p>
          <a:p>
            <a:pPr lvl="1"/>
            <a:endParaRPr lang="en-US" altLang="en-US" sz="3000"/>
          </a:p>
          <a:p>
            <a:pPr lvl="2"/>
            <a:r>
              <a:rPr lang="en-US" altLang="en-US"/>
              <a:t>The longest chain is a hexane</a:t>
            </a:r>
          </a:p>
          <a:p>
            <a:pPr lvl="2"/>
            <a:r>
              <a:rPr lang="en-IN" altLang="en-US"/>
              <a:t>The methyl group is attached to C3</a:t>
            </a:r>
          </a:p>
          <a:p>
            <a:pPr lvl="2"/>
            <a:r>
              <a:rPr lang="en-IN" altLang="en-US"/>
              <a:t>Using numbers to signify the location of the double bond</a:t>
            </a:r>
          </a:p>
          <a:p>
            <a:pPr lvl="1"/>
            <a:r>
              <a:rPr lang="en-IN" altLang="en-US"/>
              <a:t>The compound is </a:t>
            </a:r>
            <a:r>
              <a:rPr lang="en-US" altLang="en-US"/>
              <a:t>3-Methyl-3-hexene</a:t>
            </a:r>
          </a:p>
        </p:txBody>
      </p:sp>
      <p:pic>
        <p:nvPicPr>
          <p:cNvPr id="38916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6063" y="1676400"/>
            <a:ext cx="4486275" cy="1308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Worked Example</a:t>
            </a:r>
          </a:p>
        </p:txBody>
      </p:sp>
      <p:sp>
        <p:nvSpPr>
          <p:cNvPr id="5529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Name the following cycloalkenes:</a:t>
            </a:r>
          </a:p>
          <a:p>
            <a:endParaRPr lang="en-US" altLang="en-US"/>
          </a:p>
          <a:p>
            <a:r>
              <a:rPr lang="en-US" altLang="en-US"/>
              <a:t>a)</a:t>
            </a:r>
          </a:p>
          <a:p>
            <a:endParaRPr lang="en-US" altLang="en-US"/>
          </a:p>
          <a:p>
            <a:endParaRPr lang="en-US" altLang="en-US"/>
          </a:p>
          <a:p>
            <a:endParaRPr lang="en-US" altLang="en-US"/>
          </a:p>
          <a:p>
            <a:r>
              <a:rPr lang="en-US" altLang="en-US"/>
              <a:t>b) </a:t>
            </a:r>
          </a:p>
          <a:p>
            <a:endParaRPr lang="en-US" altLang="en-US"/>
          </a:p>
        </p:txBody>
      </p:sp>
      <p:pic>
        <p:nvPicPr>
          <p:cNvPr id="55300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6875" y="2463800"/>
            <a:ext cx="2687638" cy="209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5301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6875" y="4876800"/>
            <a:ext cx="2687638" cy="2009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Worked Example</a:t>
            </a:r>
          </a:p>
        </p:txBody>
      </p:sp>
      <p:sp>
        <p:nvSpPr>
          <p:cNvPr id="40963" name="Content Placeholder 4"/>
          <p:cNvSpPr>
            <a:spLocks noGrp="1"/>
          </p:cNvSpPr>
          <p:nvPr>
            <p:ph idx="1"/>
          </p:nvPr>
        </p:nvSpPr>
        <p:spPr>
          <a:xfrm>
            <a:off x="228601" y="1568873"/>
            <a:ext cx="9494520" cy="5786120"/>
          </a:xfrm>
        </p:spPr>
        <p:txBody>
          <a:bodyPr/>
          <a:lstStyle/>
          <a:p>
            <a:pPr>
              <a:defRPr/>
            </a:pPr>
            <a:r>
              <a:rPr lang="en-US" altLang="en-US" sz="2400" dirty="0">
                <a:ea typeface="ＭＳ Ｐゴシック" panose="020B0600070205080204" pitchFamily="34" charset="-128"/>
              </a:rPr>
              <a:t>Solution:</a:t>
            </a:r>
          </a:p>
          <a:p>
            <a:pPr lvl="1">
              <a:defRPr/>
            </a:pPr>
            <a:r>
              <a:rPr lang="en-US" altLang="en-US" sz="2400" dirty="0">
                <a:ea typeface="ＭＳ Ｐゴシック" panose="020B0600070205080204" pitchFamily="34" charset="-128"/>
              </a:rPr>
              <a:t>a)</a:t>
            </a:r>
          </a:p>
          <a:p>
            <a:pPr lvl="1">
              <a:defRPr/>
            </a:pPr>
            <a:endParaRPr lang="en-US" altLang="en-US" sz="2400" dirty="0">
              <a:ea typeface="ＭＳ Ｐゴシック" panose="020B0600070205080204" pitchFamily="34" charset="-128"/>
            </a:endParaRPr>
          </a:p>
          <a:p>
            <a:pPr lvl="1">
              <a:defRPr/>
            </a:pPr>
            <a:endParaRPr lang="en-US" altLang="en-US" sz="2400" dirty="0">
              <a:ea typeface="ＭＳ Ｐゴシック" panose="020B0600070205080204" pitchFamily="34" charset="-128"/>
            </a:endParaRPr>
          </a:p>
          <a:p>
            <a:pPr lvl="1">
              <a:defRPr/>
            </a:pPr>
            <a:endParaRPr lang="en-US" altLang="en-US" sz="2400" dirty="0">
              <a:ea typeface="ＭＳ Ｐゴシック" panose="020B0600070205080204" pitchFamily="34" charset="-128"/>
            </a:endParaRPr>
          </a:p>
          <a:p>
            <a:pPr marL="509588" lvl="1" indent="0">
              <a:buFont typeface="Wingdings" panose="05000000000000000000" pitchFamily="2" charset="2"/>
              <a:buNone/>
              <a:defRPr/>
            </a:pPr>
            <a:r>
              <a:rPr lang="en-US" altLang="en-US" sz="2400" dirty="0">
                <a:ea typeface="ＭＳ Ｐゴシック" panose="020B0600070205080204" pitchFamily="34" charset="-128"/>
              </a:rPr>
              <a:t>1,2-Dimethylcyclohexene</a:t>
            </a:r>
          </a:p>
          <a:p>
            <a:pPr lvl="1">
              <a:defRPr/>
            </a:pPr>
            <a:r>
              <a:rPr lang="en-US" altLang="en-US" sz="2400" dirty="0">
                <a:ea typeface="ＭＳ Ｐゴシック" panose="020B0600070205080204" pitchFamily="34" charset="-128"/>
              </a:rPr>
              <a:t>b)</a:t>
            </a:r>
          </a:p>
          <a:p>
            <a:pPr lvl="1">
              <a:defRPr/>
            </a:pPr>
            <a:endParaRPr lang="en-US" altLang="en-US" sz="2400" dirty="0">
              <a:ea typeface="ＭＳ Ｐゴシック" panose="020B0600070205080204" pitchFamily="34" charset="-128"/>
            </a:endParaRPr>
          </a:p>
          <a:p>
            <a:pPr lvl="1">
              <a:defRPr/>
            </a:pPr>
            <a:endParaRPr lang="en-US" altLang="en-US" sz="2400" dirty="0">
              <a:ea typeface="ＭＳ Ｐゴシック" panose="020B0600070205080204" pitchFamily="34" charset="-128"/>
            </a:endParaRPr>
          </a:p>
          <a:p>
            <a:pPr lvl="1">
              <a:defRPr/>
            </a:pPr>
            <a:endParaRPr lang="en-US" altLang="en-US" sz="2400" dirty="0">
              <a:ea typeface="ＭＳ Ｐゴシック" panose="020B0600070205080204" pitchFamily="34" charset="-128"/>
            </a:endParaRPr>
          </a:p>
          <a:p>
            <a:pPr marL="509588" lvl="1" indent="0">
              <a:buFont typeface="Wingdings" panose="05000000000000000000" pitchFamily="2" charset="2"/>
              <a:buNone/>
              <a:defRPr/>
            </a:pPr>
            <a:endParaRPr lang="en-US" altLang="en-US" sz="2400" dirty="0">
              <a:ea typeface="ＭＳ Ｐゴシック" panose="020B0600070205080204" pitchFamily="34" charset="-128"/>
            </a:endParaRPr>
          </a:p>
          <a:p>
            <a:pPr marL="509588" lvl="1" indent="0">
              <a:buFont typeface="Wingdings" panose="05000000000000000000" pitchFamily="2" charset="2"/>
              <a:buNone/>
              <a:defRPr/>
            </a:pPr>
            <a:r>
              <a:rPr lang="en-US" altLang="en-US" sz="2400" dirty="0">
                <a:ea typeface="ＭＳ Ｐゴシック" panose="020B0600070205080204" pitchFamily="34" charset="-128"/>
              </a:rPr>
              <a:t>4,4-Dimethylcycloheptene</a:t>
            </a:r>
          </a:p>
          <a:p>
            <a:pPr>
              <a:defRPr/>
            </a:pPr>
            <a:endParaRPr lang="en-US" altLang="en-US" sz="2400" dirty="0">
              <a:ea typeface="ＭＳ Ｐゴシック" panose="020B0600070205080204" pitchFamily="34" charset="-128"/>
            </a:endParaRPr>
          </a:p>
          <a:p>
            <a:pPr>
              <a:defRPr/>
            </a:pPr>
            <a:endParaRPr lang="en-US" altLang="en-US" sz="2400" dirty="0">
              <a:ea typeface="ＭＳ Ｐゴシック" panose="020B0600070205080204" pitchFamily="34" charset="-128"/>
            </a:endParaRPr>
          </a:p>
          <a:p>
            <a:pPr>
              <a:defRPr/>
            </a:pPr>
            <a:endParaRPr lang="en-US" altLang="en-US" sz="2400" dirty="0">
              <a:ea typeface="ＭＳ Ｐゴシック" panose="020B0600070205080204" pitchFamily="34" charset="-128"/>
            </a:endParaRPr>
          </a:p>
          <a:p>
            <a:pPr>
              <a:defRPr/>
            </a:pPr>
            <a:endParaRPr lang="en-US" altLang="en-US" sz="2400" dirty="0">
              <a:ea typeface="ＭＳ Ｐゴシック" panose="020B0600070205080204" pitchFamily="34" charset="-128"/>
            </a:endParaRPr>
          </a:p>
        </p:txBody>
      </p:sp>
      <p:pic>
        <p:nvPicPr>
          <p:cNvPr id="40964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1568873"/>
            <a:ext cx="2482850" cy="1952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65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4403028"/>
            <a:ext cx="2482850" cy="203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Cis-Trans Isomerism in Alkenes</a:t>
            </a:r>
          </a:p>
        </p:txBody>
      </p:sp>
      <p:sp>
        <p:nvSpPr>
          <p:cNvPr id="59395" name="Rectangle 5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Carbon atoms in a double bond are </a:t>
            </a:r>
            <a:r>
              <a:rPr lang="en-US" altLang="en-US" i="1"/>
              <a:t>sp</a:t>
            </a:r>
            <a:r>
              <a:rPr lang="en-US" altLang="en-US" baseline="30000"/>
              <a:t>2</a:t>
            </a:r>
            <a:r>
              <a:rPr lang="en-US" altLang="en-US"/>
              <a:t>-hybridized</a:t>
            </a:r>
          </a:p>
          <a:p>
            <a:pPr lvl="1"/>
            <a:r>
              <a:rPr lang="en-US" altLang="en-US"/>
              <a:t>Three equivalent orbitals at 120°separation in the plane</a:t>
            </a:r>
          </a:p>
          <a:p>
            <a:r>
              <a:rPr lang="en-US" altLang="en-US"/>
              <a:t>Interaction of </a:t>
            </a:r>
            <a:r>
              <a:rPr lang="en-US" altLang="en-US" i="1"/>
              <a:t>p</a:t>
            </a:r>
            <a:r>
              <a:rPr lang="en-US" altLang="en-US"/>
              <a:t> orbitals, one bonding and one antibonding </a:t>
            </a:r>
            <a:r>
              <a:rPr lang="en-US" altLang="en-US">
                <a:sym typeface="Symbol" panose="05050102010706020507" pitchFamily="18" charset="2"/>
              </a:rPr>
              <a:t> molecular orbital</a:t>
            </a:r>
          </a:p>
          <a:p>
            <a:r>
              <a:rPr lang="en-US" altLang="en-US"/>
              <a:t>Rotation prevented by </a:t>
            </a:r>
            <a:r>
              <a:rPr lang="en-US" altLang="en-US">
                <a:sym typeface="Symbol" panose="05050102010706020507" pitchFamily="18" charset="2"/>
              </a:rPr>
              <a:t></a:t>
            </a:r>
            <a:r>
              <a:rPr lang="en-US" altLang="en-US"/>
              <a:t> bond</a:t>
            </a:r>
          </a:p>
          <a:p>
            <a:r>
              <a:rPr lang="en-IN" altLang="en-US"/>
              <a:t>Barrier to double-bond rotation must be as great as the strength of </a:t>
            </a:r>
            <a:r>
              <a:rPr lang="en-US" altLang="en-US" i="1"/>
              <a:t>p </a:t>
            </a:r>
            <a:r>
              <a:rPr lang="en-US" altLang="en-US"/>
              <a:t>bond</a:t>
            </a:r>
          </a:p>
          <a:p>
            <a:pPr lvl="1"/>
            <a:r>
              <a:rPr lang="en-US" altLang="en-US"/>
              <a:t>About 350 kJ/mol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Cis-Trans Isomerism in Alkenes</a:t>
            </a:r>
          </a:p>
        </p:txBody>
      </p:sp>
      <p:sp>
        <p:nvSpPr>
          <p:cNvPr id="61443" name="Rectangle 5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Rotation of </a:t>
            </a:r>
            <a:r>
              <a:rPr lang="en-US" altLang="en-US">
                <a:sym typeface="Symbol" panose="05050102010706020507" pitchFamily="18" charset="2"/>
              </a:rPr>
              <a:t></a:t>
            </a:r>
            <a:r>
              <a:rPr lang="en-US" altLang="en-US"/>
              <a:t> bond is prohibitive</a:t>
            </a:r>
          </a:p>
          <a:p>
            <a:r>
              <a:rPr lang="en-US" altLang="en-US"/>
              <a:t>This prevents rotation about a carbon–carbon double bond </a:t>
            </a:r>
          </a:p>
          <a:p>
            <a:endParaRPr lang="en-US" altLang="en-US"/>
          </a:p>
        </p:txBody>
      </p:sp>
      <p:pic>
        <p:nvPicPr>
          <p:cNvPr id="61444" name="Picture 7" descr="07_02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388" y="3197225"/>
            <a:ext cx="7138987" cy="404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Cis-Trans Isomerism in Alkenes</a:t>
            </a:r>
          </a:p>
        </p:txBody>
      </p:sp>
      <p:sp>
        <p:nvSpPr>
          <p:cNvPr id="63491" name="Rectangle 5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IN" altLang="en-US"/>
              <a:t>Methyl groups in 2-butene are either on the same side of the double bond or on opposite sides</a:t>
            </a:r>
          </a:p>
          <a:p>
            <a:r>
              <a:rPr lang="en-US" altLang="en-US"/>
              <a:t>Compound </a:t>
            </a:r>
            <a:r>
              <a:rPr lang="en-IN" altLang="en-US"/>
              <a:t>with substituents on the same side of double bond is called </a:t>
            </a:r>
            <a:r>
              <a:rPr lang="en-IN" altLang="en-US" i="1"/>
              <a:t>cis</a:t>
            </a:r>
            <a:r>
              <a:rPr lang="en-IN" altLang="en-US"/>
              <a:t>-</a:t>
            </a:r>
            <a:r>
              <a:rPr lang="en-US" altLang="en-US"/>
              <a:t>2-butene</a:t>
            </a:r>
          </a:p>
          <a:p>
            <a:pPr lvl="1"/>
            <a:r>
              <a:rPr lang="en-US" altLang="en-US"/>
              <a:t>Isomer with substituents on opposite sides is </a:t>
            </a:r>
            <a:r>
              <a:rPr lang="en-US" altLang="en-US" i="1"/>
              <a:t>trans</a:t>
            </a:r>
            <a:r>
              <a:rPr lang="en-US" altLang="en-US"/>
              <a:t>-2-butene</a:t>
            </a:r>
            <a:endParaRPr lang="en-IN" altLang="en-US"/>
          </a:p>
          <a:p>
            <a:r>
              <a:rPr lang="en-US" altLang="en-US"/>
              <a:t>Cis-trans isomerism occur </a:t>
            </a:r>
            <a:r>
              <a:rPr lang="en-IN" altLang="en-US"/>
              <a:t>whenever both double-bond carbons are attached to two different groups</a:t>
            </a:r>
            <a:endParaRPr lang="en-US" alt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 b="1">
                <a:solidFill>
                  <a:srgbClr val="FF0000"/>
                </a:solidFill>
              </a:rPr>
              <a:t>Figure 7.3 </a:t>
            </a:r>
            <a:r>
              <a:rPr lang="en-IN" altLang="en-US"/>
              <a:t>-</a:t>
            </a:r>
            <a:r>
              <a:rPr lang="en-IN" altLang="en-US" b="1"/>
              <a:t> </a:t>
            </a:r>
            <a:r>
              <a:rPr lang="en-IN" altLang="en-US"/>
              <a:t>Cis and Trans Isomers of 2-Butene</a:t>
            </a:r>
            <a:endParaRPr lang="en-US" altLang="en-US"/>
          </a:p>
        </p:txBody>
      </p:sp>
      <p:pic>
        <p:nvPicPr>
          <p:cNvPr id="65539" name="Picture 7" descr="07_03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50" y="2862263"/>
            <a:ext cx="9598025" cy="2278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14"/>
          <p:cNvSpPr>
            <a:spLocks noGrp="1" noChangeArrowheads="1"/>
          </p:cNvSpPr>
          <p:nvPr>
            <p:ph type="title"/>
          </p:nvPr>
        </p:nvSpPr>
        <p:spPr>
          <a:xfrm>
            <a:off x="0" y="228600"/>
            <a:ext cx="9144000" cy="1295400"/>
          </a:xfrm>
        </p:spPr>
        <p:txBody>
          <a:bodyPr/>
          <a:lstStyle/>
          <a:p>
            <a:r>
              <a:rPr lang="en-US" altLang="en-US"/>
              <a:t>Cis-Trans Isomerism in Alkenes</a:t>
            </a:r>
          </a:p>
        </p:txBody>
      </p:sp>
      <p:sp>
        <p:nvSpPr>
          <p:cNvPr id="67587" name="Text Placeholder 5"/>
          <p:cNvSpPr>
            <a:spLocks/>
          </p:cNvSpPr>
          <p:nvPr/>
        </p:nvSpPr>
        <p:spPr bwMode="auto">
          <a:xfrm>
            <a:off x="609600" y="1524000"/>
            <a:ext cx="9144000" cy="281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1870" tIns="50935" rIns="101870" bIns="50935"/>
          <a:lstStyle>
            <a:lvl1pPr marL="342900" indent="-342900">
              <a:spcBef>
                <a:spcPct val="20000"/>
              </a:spcBef>
              <a:buClr>
                <a:srgbClr val="993C34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993C34"/>
              </a:buClr>
              <a:buFont typeface="Wingdings" panose="05000000000000000000" pitchFamily="2" charset="2"/>
              <a:buChar char="§"/>
              <a:defRPr sz="2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273175" indent="-254000">
              <a:spcBef>
                <a:spcPct val="20000"/>
              </a:spcBef>
              <a:buClr>
                <a:srgbClr val="993C3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782763" indent="-254000">
              <a:spcBef>
                <a:spcPct val="20000"/>
              </a:spcBef>
              <a:buClr>
                <a:srgbClr val="993C34"/>
              </a:buClr>
              <a:buFont typeface="Wingdings" panose="05000000000000000000" pitchFamily="2" charset="2"/>
              <a:buChar char="§"/>
              <a:defRPr sz="2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292350" indent="-254000">
              <a:spcBef>
                <a:spcPct val="20000"/>
              </a:spcBef>
              <a:buClr>
                <a:srgbClr val="993C34"/>
              </a:buClr>
              <a:buFont typeface="Wingdings" panose="05000000000000000000" pitchFamily="2" charset="2"/>
              <a:buChar char="§"/>
              <a:defRPr sz="2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749550" indent="-2540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3C34"/>
              </a:buClr>
              <a:buFont typeface="Wingdings" panose="05000000000000000000" pitchFamily="2" charset="2"/>
              <a:buChar char="§"/>
              <a:defRPr sz="2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3206750" indent="-2540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3C34"/>
              </a:buClr>
              <a:buFont typeface="Wingdings" panose="05000000000000000000" pitchFamily="2" charset="2"/>
              <a:buChar char="§"/>
              <a:defRPr sz="2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663950" indent="-2540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3C34"/>
              </a:buClr>
              <a:buFont typeface="Wingdings" panose="05000000000000000000" pitchFamily="2" charset="2"/>
              <a:buChar char="§"/>
              <a:defRPr sz="2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4121150" indent="-2540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3C34"/>
              </a:buClr>
              <a:buFont typeface="Wingdings" panose="05000000000000000000" pitchFamily="2" charset="2"/>
              <a:buChar char="§"/>
              <a:defRPr sz="2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altLang="en-US"/>
              <a:t>Cis-trans isomerization requires end groups to differ in pairs</a:t>
            </a:r>
          </a:p>
          <a:p>
            <a:r>
              <a:rPr lang="en-US" altLang="en-US"/>
              <a:t>Not possible if </a:t>
            </a:r>
            <a:r>
              <a:rPr lang="en-IN" altLang="en-US"/>
              <a:t>one of the double-bond carbons is attached to two identical groups</a:t>
            </a:r>
            <a:endParaRPr lang="en-US" altLang="en-US"/>
          </a:p>
        </p:txBody>
      </p:sp>
      <p:pic>
        <p:nvPicPr>
          <p:cNvPr id="67588" name="Picture 9" descr="07_04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188" y="3657600"/>
            <a:ext cx="9269412" cy="2979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14"/>
          <p:cNvSpPr>
            <a:spLocks noGrp="1" noChangeArrowheads="1"/>
          </p:cNvSpPr>
          <p:nvPr>
            <p:ph type="title"/>
          </p:nvPr>
        </p:nvSpPr>
        <p:spPr>
          <a:xfrm>
            <a:off x="-36095" y="152400"/>
            <a:ext cx="9144000" cy="1295400"/>
          </a:xfrm>
        </p:spPr>
        <p:txBody>
          <a:bodyPr/>
          <a:lstStyle/>
          <a:p>
            <a:r>
              <a:rPr lang="en-US" altLang="en-US"/>
              <a:t>Worked Example</a:t>
            </a:r>
          </a:p>
        </p:txBody>
      </p:sp>
      <p:sp>
        <p:nvSpPr>
          <p:cNvPr id="47108" name="Rectangle 5"/>
          <p:cNvSpPr>
            <a:spLocks noGrp="1" noChangeArrowheads="1"/>
          </p:cNvSpPr>
          <p:nvPr>
            <p:ph type="body" sz="half" idx="1"/>
          </p:nvPr>
        </p:nvSpPr>
        <p:spPr>
          <a:xfrm>
            <a:off x="609600" y="1371600"/>
            <a:ext cx="9144000" cy="6129338"/>
          </a:xfrm>
        </p:spPr>
        <p:txBody>
          <a:bodyPr/>
          <a:lstStyle/>
          <a:p>
            <a:r>
              <a:rPr lang="en-IN" altLang="en-US"/>
              <a:t>Draw the structure of </a:t>
            </a:r>
            <a:r>
              <a:rPr lang="en-IN" altLang="en-US" i="1"/>
              <a:t>cis</a:t>
            </a:r>
            <a:r>
              <a:rPr lang="en-IN" altLang="en-US"/>
              <a:t>-9-tricosene</a:t>
            </a:r>
          </a:p>
          <a:p>
            <a:r>
              <a:rPr lang="en-IN" altLang="en-US"/>
              <a:t>Solution:</a:t>
            </a:r>
          </a:p>
          <a:p>
            <a:pPr lvl="1"/>
            <a:r>
              <a:rPr lang="en-IN" altLang="en-US" i="1"/>
              <a:t>Cis</a:t>
            </a:r>
            <a:r>
              <a:rPr lang="en-IN" altLang="en-US"/>
              <a:t>-9-tricosene</a:t>
            </a:r>
          </a:p>
          <a:p>
            <a:pPr lvl="1"/>
            <a:endParaRPr lang="en-IN" altLang="en-US"/>
          </a:p>
          <a:p>
            <a:pPr lvl="1"/>
            <a:endParaRPr lang="en-IN" altLang="en-US"/>
          </a:p>
          <a:p>
            <a:pPr lvl="1"/>
            <a:endParaRPr lang="en-IN" altLang="en-US"/>
          </a:p>
          <a:p>
            <a:pPr lvl="1"/>
            <a:endParaRPr lang="en-IN" altLang="en-US"/>
          </a:p>
          <a:p>
            <a:pPr lvl="1"/>
            <a:endParaRPr lang="en-IN" altLang="en-US"/>
          </a:p>
          <a:p>
            <a:pPr lvl="1"/>
            <a:endParaRPr lang="en-IN" altLang="en-US"/>
          </a:p>
          <a:p>
            <a:pPr lvl="1"/>
            <a:endParaRPr lang="en-IN" altLang="en-US"/>
          </a:p>
          <a:p>
            <a:pPr lvl="1"/>
            <a:endParaRPr lang="en-IN" altLang="en-US"/>
          </a:p>
          <a:p>
            <a:pPr lvl="1"/>
            <a:endParaRPr lang="en-US" altLang="en-US"/>
          </a:p>
        </p:txBody>
      </p:sp>
      <p:sp>
        <p:nvSpPr>
          <p:cNvPr id="69635" name="Text Placeholder 5"/>
          <p:cNvSpPr>
            <a:spLocks/>
          </p:cNvSpPr>
          <p:nvPr/>
        </p:nvSpPr>
        <p:spPr bwMode="auto">
          <a:xfrm>
            <a:off x="609600" y="1524000"/>
            <a:ext cx="9144000" cy="281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1870" tIns="50935" rIns="101870" bIns="50935"/>
          <a:lstStyle>
            <a:lvl1pPr marL="342900" indent="-342900">
              <a:spcBef>
                <a:spcPct val="20000"/>
              </a:spcBef>
              <a:buClr>
                <a:srgbClr val="993C34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993C34"/>
              </a:buClr>
              <a:buFont typeface="Wingdings" panose="05000000000000000000" pitchFamily="2" charset="2"/>
              <a:buChar char="§"/>
              <a:defRPr sz="2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273175" indent="-254000">
              <a:spcBef>
                <a:spcPct val="20000"/>
              </a:spcBef>
              <a:buClr>
                <a:srgbClr val="993C3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782763" indent="-254000">
              <a:spcBef>
                <a:spcPct val="20000"/>
              </a:spcBef>
              <a:buClr>
                <a:srgbClr val="993C34"/>
              </a:buClr>
              <a:buFont typeface="Wingdings" panose="05000000000000000000" pitchFamily="2" charset="2"/>
              <a:buChar char="§"/>
              <a:defRPr sz="2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292350" indent="-254000">
              <a:spcBef>
                <a:spcPct val="20000"/>
              </a:spcBef>
              <a:buClr>
                <a:srgbClr val="993C34"/>
              </a:buClr>
              <a:buFont typeface="Wingdings" panose="05000000000000000000" pitchFamily="2" charset="2"/>
              <a:buChar char="§"/>
              <a:defRPr sz="2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749550" indent="-2540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3C34"/>
              </a:buClr>
              <a:buFont typeface="Wingdings" panose="05000000000000000000" pitchFamily="2" charset="2"/>
              <a:buChar char="§"/>
              <a:defRPr sz="2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3206750" indent="-2540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3C34"/>
              </a:buClr>
              <a:buFont typeface="Wingdings" panose="05000000000000000000" pitchFamily="2" charset="2"/>
              <a:buChar char="§"/>
              <a:defRPr sz="2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663950" indent="-2540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3C34"/>
              </a:buClr>
              <a:buFont typeface="Wingdings" panose="05000000000000000000" pitchFamily="2" charset="2"/>
              <a:buChar char="§"/>
              <a:defRPr sz="2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4121150" indent="-2540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3C34"/>
              </a:buClr>
              <a:buFont typeface="Wingdings" panose="05000000000000000000" pitchFamily="2" charset="2"/>
              <a:buChar char="§"/>
              <a:defRPr sz="2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90000"/>
              </a:lnSpc>
            </a:pPr>
            <a:endParaRPr lang="en-US" altLang="en-US"/>
          </a:p>
        </p:txBody>
      </p:sp>
      <p:pic>
        <p:nvPicPr>
          <p:cNvPr id="47109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3173413"/>
            <a:ext cx="7793038" cy="183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ChangeArrowheads="1"/>
          </p:cNvSpPr>
          <p:nvPr>
            <p:ph type="title"/>
          </p:nvPr>
        </p:nvSpPr>
        <p:spPr>
          <a:xfrm>
            <a:off x="16042" y="228600"/>
            <a:ext cx="9144000" cy="1295400"/>
          </a:xfrm>
        </p:spPr>
        <p:txBody>
          <a:bodyPr/>
          <a:lstStyle/>
          <a:p>
            <a:r>
              <a:rPr lang="en-US" altLang="en-US"/>
              <a:t>Alkene Stereochemistry and the </a:t>
            </a:r>
            <a:br>
              <a:rPr lang="en-US" altLang="en-US"/>
            </a:br>
            <a:r>
              <a:rPr lang="en-US" altLang="en-US"/>
              <a:t>E,Z Designation</a:t>
            </a:r>
            <a:endParaRPr lang="en-CA" altLang="en-US"/>
          </a:p>
        </p:txBody>
      </p:sp>
      <p:sp>
        <p:nvSpPr>
          <p:cNvPr id="71683" name="Rectangle 4"/>
          <p:cNvSpPr>
            <a:spLocks noGrp="1" noChangeArrowheads="1"/>
          </p:cNvSpPr>
          <p:nvPr>
            <p:ph type="body" sz="half" idx="1"/>
          </p:nvPr>
        </p:nvSpPr>
        <p:spPr>
          <a:xfrm>
            <a:off x="609600" y="1524000"/>
            <a:ext cx="9296400" cy="5791200"/>
          </a:xfrm>
        </p:spPr>
        <p:txBody>
          <a:bodyPr/>
          <a:lstStyle/>
          <a:p>
            <a:r>
              <a:rPr lang="en-US" altLang="en-US"/>
              <a:t>Tri- and tetra-substituted double bonds require more general method</a:t>
            </a:r>
          </a:p>
          <a:p>
            <a:r>
              <a:rPr lang="en-US" altLang="en-US" b="1">
                <a:solidFill>
                  <a:srgbClr val="0070C0"/>
                </a:solidFill>
              </a:rPr>
              <a:t>E,Z system</a:t>
            </a:r>
            <a:r>
              <a:rPr lang="en-US" altLang="en-US"/>
              <a:t>: </a:t>
            </a:r>
            <a:r>
              <a:rPr lang="en-IN" altLang="en-US"/>
              <a:t>Method used for describing alkene stereochemistry</a:t>
            </a:r>
          </a:p>
          <a:p>
            <a:pPr lvl="1"/>
            <a:r>
              <a:rPr lang="en-IN" altLang="en-US"/>
              <a:t>Uses Cahn–Ingold–Prelog sequence rules</a:t>
            </a:r>
          </a:p>
          <a:p>
            <a:pPr lvl="1"/>
            <a:endParaRPr lang="en-US" altLang="en-US"/>
          </a:p>
          <a:p>
            <a:endParaRPr lang="en-CA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Learning 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dirty="0">
                <a:ea typeface="ＭＳ Ｐゴシック" charset="-128"/>
              </a:rPr>
              <a:t>(7.6)</a:t>
            </a:r>
          </a:p>
          <a:p>
            <a:pPr>
              <a:defRPr/>
            </a:pPr>
            <a:r>
              <a:rPr lang="en-US" dirty="0">
                <a:ea typeface="ＭＳ Ｐゴシック" charset="-128"/>
              </a:rPr>
              <a:t>Stability of alkenes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dirty="0">
                <a:ea typeface="ＭＳ Ｐゴシック" charset="-128"/>
              </a:rPr>
              <a:t>(7.7)</a:t>
            </a:r>
          </a:p>
          <a:p>
            <a:pPr>
              <a:defRPr/>
            </a:pPr>
            <a:r>
              <a:rPr lang="en-US" dirty="0">
                <a:ea typeface="ＭＳ Ｐゴシック" charset="-128"/>
              </a:rPr>
              <a:t>Electrophilic addition reactions of alkenes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dirty="0">
                <a:ea typeface="ＭＳ Ｐゴシック" charset="-128"/>
              </a:rPr>
              <a:t>(7.8) </a:t>
            </a:r>
          </a:p>
          <a:p>
            <a:pPr>
              <a:defRPr/>
            </a:pPr>
            <a:r>
              <a:rPr lang="en-US" dirty="0">
                <a:ea typeface="ＭＳ Ｐゴシック" charset="-128"/>
              </a:rPr>
              <a:t>Orientation of electrophilic additions: Markovnikov’s rule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dirty="0">
                <a:ea typeface="ＭＳ Ｐゴシック" charset="-128"/>
              </a:rPr>
              <a:t>(7.9) </a:t>
            </a:r>
          </a:p>
          <a:p>
            <a:pPr>
              <a:defRPr/>
            </a:pPr>
            <a:r>
              <a:rPr lang="en-US" dirty="0">
                <a:ea typeface="ＭＳ Ｐゴシック" charset="-128"/>
              </a:rPr>
              <a:t>Carbocation structure and stability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Alkene Stereochemistry and the E,Z Designation</a:t>
            </a:r>
            <a:endParaRPr lang="en-CA" altLang="en-US"/>
          </a:p>
        </p:txBody>
      </p:sp>
      <p:sp>
        <p:nvSpPr>
          <p:cNvPr id="7373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Rule 1</a:t>
            </a:r>
          </a:p>
          <a:p>
            <a:pPr lvl="1"/>
            <a:r>
              <a:rPr lang="en-US" altLang="en-US"/>
              <a:t>Rank the substituent atoms according to the atomic number of the first atom</a:t>
            </a:r>
          </a:p>
          <a:p>
            <a:pPr lvl="1"/>
            <a:r>
              <a:rPr lang="en-US" altLang="en-US"/>
              <a:t>Higher atomic number gets higher priority</a:t>
            </a:r>
          </a:p>
        </p:txBody>
      </p:sp>
      <p:pic>
        <p:nvPicPr>
          <p:cNvPr id="73732" name="Picture 15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82"/>
          <a:stretch>
            <a:fillRect/>
          </a:stretch>
        </p:blipFill>
        <p:spPr bwMode="auto">
          <a:xfrm>
            <a:off x="609600" y="3886200"/>
            <a:ext cx="8966200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Alkene Stereochemistry and the E,Z Designation</a:t>
            </a:r>
          </a:p>
        </p:txBody>
      </p:sp>
      <p:sp>
        <p:nvSpPr>
          <p:cNvPr id="7577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Rule 2</a:t>
            </a:r>
          </a:p>
          <a:p>
            <a:pPr lvl="1"/>
            <a:r>
              <a:rPr lang="en-US" altLang="en-US"/>
              <a:t>If atomic numbers are the same, compare at next connection point at same distance</a:t>
            </a:r>
          </a:p>
        </p:txBody>
      </p:sp>
      <p:pic>
        <p:nvPicPr>
          <p:cNvPr id="75780" name="Picture 10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11"/>
          <a:stretch>
            <a:fillRect/>
          </a:stretch>
        </p:blipFill>
        <p:spPr bwMode="auto">
          <a:xfrm>
            <a:off x="1874838" y="3352800"/>
            <a:ext cx="6308725" cy="3733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Alkene Stereochemistry and the E,Z Designation</a:t>
            </a:r>
          </a:p>
        </p:txBody>
      </p:sp>
      <p:sp>
        <p:nvSpPr>
          <p:cNvPr id="7782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Rule 3</a:t>
            </a:r>
          </a:p>
          <a:p>
            <a:pPr lvl="1"/>
            <a:r>
              <a:rPr lang="en-US" altLang="en-US"/>
              <a:t>Multiple-bonded atoms are equivalent to the same number of single-bonded atoms</a:t>
            </a:r>
          </a:p>
        </p:txBody>
      </p:sp>
      <p:pic>
        <p:nvPicPr>
          <p:cNvPr id="77828" name="Picture 11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377"/>
          <a:stretch>
            <a:fillRect/>
          </a:stretch>
        </p:blipFill>
        <p:spPr bwMode="auto">
          <a:xfrm>
            <a:off x="698500" y="3200400"/>
            <a:ext cx="8966200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Alkene Stereochemistry and the E,Z Designation</a:t>
            </a:r>
          </a:p>
        </p:txBody>
      </p:sp>
      <p:sp>
        <p:nvSpPr>
          <p:cNvPr id="79875" name="Rectangle 5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b="1">
                <a:solidFill>
                  <a:srgbClr val="0070C0"/>
                </a:solidFill>
              </a:rPr>
              <a:t>Z geometry</a:t>
            </a:r>
            <a:r>
              <a:rPr lang="en-US" altLang="en-US"/>
              <a:t>: Molecules which have higher ranked </a:t>
            </a:r>
            <a:r>
              <a:rPr lang="en-IN" altLang="en-US"/>
              <a:t>groups on each carbon are on the same side of the double bond</a:t>
            </a:r>
            <a:endParaRPr lang="en-US" altLang="en-US"/>
          </a:p>
          <a:p>
            <a:r>
              <a:rPr lang="en-US" altLang="en-US" b="1">
                <a:solidFill>
                  <a:srgbClr val="0070C0"/>
                </a:solidFill>
              </a:rPr>
              <a:t>E geometry</a:t>
            </a:r>
            <a:r>
              <a:rPr lang="en-US" altLang="en-US"/>
              <a:t>: Molecules which have </a:t>
            </a:r>
            <a:r>
              <a:rPr lang="en-IN" altLang="en-US"/>
              <a:t>higher-ranked groups are on opposite sides</a:t>
            </a:r>
            <a:endParaRPr lang="en-CA" altLang="en-US"/>
          </a:p>
        </p:txBody>
      </p:sp>
      <p:pic>
        <p:nvPicPr>
          <p:cNvPr id="79876" name="Picture 6" descr="07_u019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7288" y="3951288"/>
            <a:ext cx="5203825" cy="3516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Worked Example</a:t>
            </a:r>
          </a:p>
        </p:txBody>
      </p:sp>
      <p:sp>
        <p:nvSpPr>
          <p:cNvPr id="8192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altLang="en-US"/>
              <a:t>Assign stereochemistry (</a:t>
            </a:r>
            <a:r>
              <a:rPr lang="en-IN" altLang="en-US" i="1"/>
              <a:t>E </a:t>
            </a:r>
            <a:r>
              <a:rPr lang="en-IN" altLang="en-US"/>
              <a:t>or </a:t>
            </a:r>
            <a:r>
              <a:rPr lang="en-IN" altLang="en-US" i="1"/>
              <a:t>Z</a:t>
            </a:r>
            <a:r>
              <a:rPr lang="en-IN" altLang="en-US"/>
              <a:t>) to the double bond in the following compound</a:t>
            </a:r>
          </a:p>
          <a:p>
            <a:pPr lvl="1"/>
            <a:r>
              <a:rPr lang="en-IN" altLang="en-US"/>
              <a:t>Convert the drawing into a skeletal structure (red = O)</a:t>
            </a:r>
          </a:p>
          <a:p>
            <a:endParaRPr lang="en-US" altLang="en-US"/>
          </a:p>
        </p:txBody>
      </p:sp>
      <p:pic>
        <p:nvPicPr>
          <p:cNvPr id="8192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6088" y="3533775"/>
            <a:ext cx="4086225" cy="3400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Worked Example</a:t>
            </a:r>
          </a:p>
        </p:txBody>
      </p:sp>
      <p:sp>
        <p:nvSpPr>
          <p:cNvPr id="8397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Solution:</a:t>
            </a:r>
          </a:p>
          <a:p>
            <a:endParaRPr lang="en-US" altLang="en-US"/>
          </a:p>
        </p:txBody>
      </p:sp>
      <p:pic>
        <p:nvPicPr>
          <p:cNvPr id="54276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8563" y="2667000"/>
            <a:ext cx="7661275" cy="2189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Stability of Alkenes</a:t>
            </a:r>
          </a:p>
        </p:txBody>
      </p:sp>
      <p:sp>
        <p:nvSpPr>
          <p:cNvPr id="86019" name="Rectangle 5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Cis alkenes are less stable than trans alkenes</a:t>
            </a:r>
          </a:p>
          <a:p>
            <a:r>
              <a:rPr lang="en-US" altLang="en-US"/>
              <a:t>Less stable isomer is higher in energy and gives off more heat</a:t>
            </a:r>
          </a:p>
          <a:p>
            <a:pPr lvl="1"/>
            <a:r>
              <a:rPr lang="en-US" altLang="en-US"/>
              <a:t>Tetrasubstituted &gt; trisubstituted &gt; disubstituted &gt; monosusbtituted</a:t>
            </a:r>
          </a:p>
        </p:txBody>
      </p:sp>
      <p:pic>
        <p:nvPicPr>
          <p:cNvPr id="86020" name="Picture 6" descr="07_u025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8163" y="4876800"/>
            <a:ext cx="6442075" cy="1992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200" b="1">
                <a:solidFill>
                  <a:srgbClr val="FF0000"/>
                </a:solidFill>
              </a:rPr>
              <a:t>Figure 7.5 </a:t>
            </a:r>
            <a:r>
              <a:rPr lang="en-US" altLang="en-US" sz="3200"/>
              <a:t>-</a:t>
            </a:r>
            <a:r>
              <a:rPr lang="en-US" altLang="en-US" sz="3200" b="1"/>
              <a:t> </a:t>
            </a:r>
            <a:r>
              <a:rPr lang="en-US" altLang="en-US" sz="3200"/>
              <a:t>Energy Diagrams </a:t>
            </a:r>
            <a:r>
              <a:rPr lang="en-IN" altLang="en-US" sz="3200"/>
              <a:t>for Hydrogenation of </a:t>
            </a:r>
            <a:r>
              <a:rPr lang="en-IN" altLang="en-US" sz="3200" i="1"/>
              <a:t>cis</a:t>
            </a:r>
            <a:r>
              <a:rPr lang="en-IN" altLang="en-US" sz="3200"/>
              <a:t>- and </a:t>
            </a:r>
            <a:r>
              <a:rPr lang="en-US" altLang="en-US" sz="3200" i="1"/>
              <a:t>trans</a:t>
            </a:r>
            <a:r>
              <a:rPr lang="en-US" altLang="en-US" sz="3200"/>
              <a:t>-2-Butene</a:t>
            </a:r>
          </a:p>
        </p:txBody>
      </p:sp>
      <p:pic>
        <p:nvPicPr>
          <p:cNvPr id="88067" name="Picture 7" descr="07_05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4788" y="1600200"/>
            <a:ext cx="7059612" cy="575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 b="1">
                <a:solidFill>
                  <a:srgbClr val="FF0000"/>
                </a:solidFill>
              </a:rPr>
              <a:t>Table 7.2</a:t>
            </a:r>
            <a:r>
              <a:rPr lang="en-IN" altLang="en-US"/>
              <a:t> - Heats of Hydrogenation of Some Alkenes</a:t>
            </a:r>
            <a:endParaRPr lang="en-US" altLang="en-US"/>
          </a:p>
        </p:txBody>
      </p:sp>
      <p:pic>
        <p:nvPicPr>
          <p:cNvPr id="9011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150" y="2315788"/>
            <a:ext cx="9031288" cy="4291762"/>
          </a:xfr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Hyperconjugation</a:t>
            </a:r>
          </a:p>
        </p:txBody>
      </p:sp>
      <p:sp>
        <p:nvSpPr>
          <p:cNvPr id="92163" name="AutoShape 5"/>
          <p:cNvSpPr>
            <a:spLocks noGrp="1" noChangeAspect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Electrons in neighboring filled </a:t>
            </a:r>
            <a:r>
              <a:rPr lang="en-US" altLang="en-US">
                <a:sym typeface="Symbol" panose="05050102010706020507" pitchFamily="18" charset="2"/>
              </a:rPr>
              <a:t></a:t>
            </a:r>
            <a:r>
              <a:rPr lang="en-US" altLang="en-US"/>
              <a:t> orbital stabilize vacant antibonding </a:t>
            </a:r>
            <a:r>
              <a:rPr lang="en-US" altLang="en-US">
                <a:sym typeface="Symbol" panose="05050102010706020507" pitchFamily="18" charset="2"/>
              </a:rPr>
              <a:t> </a:t>
            </a:r>
            <a:r>
              <a:rPr lang="en-US" altLang="en-US"/>
              <a:t>orbital </a:t>
            </a:r>
          </a:p>
          <a:p>
            <a:pPr lvl="1"/>
            <a:r>
              <a:rPr lang="en-US" altLang="en-US"/>
              <a:t>Net positive interaction</a:t>
            </a:r>
          </a:p>
          <a:p>
            <a:r>
              <a:rPr lang="en-US" altLang="en-US"/>
              <a:t>Stability of the alkene depends on the number of hyperconjugation that occurs</a:t>
            </a:r>
          </a:p>
        </p:txBody>
      </p:sp>
      <p:pic>
        <p:nvPicPr>
          <p:cNvPr id="92164" name="Picture 6" descr="07_06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675" y="4256088"/>
            <a:ext cx="8442325" cy="2982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Learning 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dirty="0">
                <a:ea typeface="ＭＳ Ｐゴシック" charset="-128"/>
              </a:rPr>
              <a:t>(7.10)</a:t>
            </a:r>
          </a:p>
          <a:p>
            <a:pPr>
              <a:defRPr/>
            </a:pPr>
            <a:r>
              <a:rPr lang="en-US" dirty="0">
                <a:ea typeface="ＭＳ Ｐゴシック" charset="-128"/>
              </a:rPr>
              <a:t>The Hammond Postulate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dirty="0">
                <a:ea typeface="ＭＳ Ｐゴシック" charset="-128"/>
              </a:rPr>
              <a:t>(7.11)</a:t>
            </a:r>
          </a:p>
          <a:p>
            <a:pPr>
              <a:defRPr/>
            </a:pPr>
            <a:r>
              <a:rPr lang="en-US" dirty="0">
                <a:ea typeface="ＭＳ Ｐゴシック" charset="-128"/>
              </a:rPr>
              <a:t>Evidence for the mechanism of electrophilic additions: Carbocation rearrangements</a:t>
            </a:r>
          </a:p>
          <a:p>
            <a:pPr>
              <a:defRPr/>
            </a:pPr>
            <a:endParaRPr lang="en-US" dirty="0">
              <a:ea typeface="ＭＳ Ｐゴシック" charset="-128"/>
            </a:endParaRPr>
          </a:p>
          <a:p>
            <a:pPr>
              <a:defRPr/>
            </a:pPr>
            <a:endParaRPr lang="en-US" dirty="0">
              <a:ea typeface="ＭＳ Ｐゴシック" charset="-128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Worked Example</a:t>
            </a:r>
          </a:p>
        </p:txBody>
      </p:sp>
      <p:sp>
        <p:nvSpPr>
          <p:cNvPr id="9421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altLang="en-US"/>
              <a:t>Which compound in each pair is more </a:t>
            </a:r>
            <a:r>
              <a:rPr lang="en-US" altLang="en-US"/>
              <a:t>stable</a:t>
            </a:r>
          </a:p>
          <a:p>
            <a:endParaRPr lang="en-US" altLang="en-US"/>
          </a:p>
          <a:p>
            <a:r>
              <a:rPr lang="en-US" altLang="en-US"/>
              <a:t>a)</a:t>
            </a:r>
          </a:p>
          <a:p>
            <a:endParaRPr lang="en-US" altLang="en-US"/>
          </a:p>
          <a:p>
            <a:endParaRPr lang="en-US" altLang="en-US"/>
          </a:p>
          <a:p>
            <a:r>
              <a:rPr lang="en-US" altLang="en-US"/>
              <a:t>b)</a:t>
            </a:r>
          </a:p>
          <a:p>
            <a:endParaRPr lang="en-US" altLang="en-US"/>
          </a:p>
          <a:p>
            <a:endParaRPr lang="en-US" altLang="en-US"/>
          </a:p>
          <a:p>
            <a:endParaRPr lang="en-US" altLang="en-US"/>
          </a:p>
        </p:txBody>
      </p:sp>
      <p:pic>
        <p:nvPicPr>
          <p:cNvPr id="94212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9725" y="1981200"/>
            <a:ext cx="6838950" cy="164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4213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1313" y="4076700"/>
            <a:ext cx="7761287" cy="140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Worked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Solution:</a:t>
            </a:r>
          </a:p>
          <a:p>
            <a:pPr lvl="1"/>
            <a:r>
              <a:rPr lang="en-US" altLang="en-US"/>
              <a:t>a)</a:t>
            </a:r>
          </a:p>
          <a:p>
            <a:endParaRPr lang="en-US" altLang="en-US"/>
          </a:p>
          <a:p>
            <a:endParaRPr lang="en-US" altLang="en-US"/>
          </a:p>
          <a:p>
            <a:endParaRPr lang="en-US" altLang="en-US"/>
          </a:p>
          <a:p>
            <a:endParaRPr lang="en-US" altLang="en-US"/>
          </a:p>
          <a:p>
            <a:pPr lvl="1"/>
            <a:r>
              <a:rPr lang="en-US" altLang="en-US"/>
              <a:t>b)</a:t>
            </a:r>
          </a:p>
          <a:p>
            <a:endParaRPr lang="en-US" alt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9150" y="1981200"/>
            <a:ext cx="5880100" cy="1957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4975" y="4814888"/>
            <a:ext cx="6648450" cy="2119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Electrophilic Addition of Alkenes</a:t>
            </a:r>
            <a:endParaRPr lang="en-CA" altLang="en-US"/>
          </a:p>
        </p:txBody>
      </p:sp>
      <p:sp>
        <p:nvSpPr>
          <p:cNvPr id="9830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General reaction mechanism of electrophilic addition</a:t>
            </a:r>
          </a:p>
          <a:p>
            <a:r>
              <a:rPr lang="en-US" altLang="en-US"/>
              <a:t>Attack on electrophile, such as HBr, by </a:t>
            </a:r>
            <a:r>
              <a:rPr lang="en-US" altLang="en-US">
                <a:sym typeface="Symbol" panose="05050102010706020507" pitchFamily="18" charset="2"/>
              </a:rPr>
              <a:t> bond of alkene</a:t>
            </a:r>
          </a:p>
          <a:p>
            <a:r>
              <a:rPr lang="en-US" altLang="en-US">
                <a:sym typeface="Symbol" panose="05050102010706020507" pitchFamily="18" charset="2"/>
              </a:rPr>
              <a:t>Produces carbocation and bromide ion</a:t>
            </a:r>
          </a:p>
          <a:p>
            <a:r>
              <a:rPr lang="en-US" altLang="en-US">
                <a:sym typeface="Symbol" panose="05050102010706020507" pitchFamily="18" charset="2"/>
              </a:rPr>
              <a:t>Carbocation is an electrophile, reacting with a nucleophilic bromide ion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>
                <a:solidFill>
                  <a:srgbClr val="FF0000"/>
                </a:solidFill>
              </a:rPr>
              <a:t>Figure 7.7 </a:t>
            </a:r>
            <a:r>
              <a:rPr lang="en-US" altLang="en-US"/>
              <a:t>- Mechanism</a:t>
            </a:r>
          </a:p>
        </p:txBody>
      </p:sp>
      <p:pic>
        <p:nvPicPr>
          <p:cNvPr id="100355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1600200"/>
            <a:ext cx="6026150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000" b="1">
                <a:solidFill>
                  <a:srgbClr val="FF0000"/>
                </a:solidFill>
              </a:rPr>
              <a:t>Figure 7.8 </a:t>
            </a:r>
            <a:r>
              <a:rPr lang="en-US" altLang="en-US" sz="3000"/>
              <a:t>-</a:t>
            </a:r>
            <a:r>
              <a:rPr lang="en-US" altLang="en-US" sz="3000" b="1"/>
              <a:t> </a:t>
            </a:r>
            <a:r>
              <a:rPr lang="en-US" altLang="en-US" sz="3000"/>
              <a:t>Energy Diagram for the Two-step Electrophilic Addition of HBr to 2-Methylpropene</a:t>
            </a:r>
          </a:p>
        </p:txBody>
      </p:sp>
      <p:pic>
        <p:nvPicPr>
          <p:cNvPr id="102403" name="Picture 6" descr="07_08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1800" y="1447800"/>
            <a:ext cx="6654800" cy="6153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Electrophilic Addition of Alkenes</a:t>
            </a:r>
            <a:endParaRPr lang="en-CA" altLang="en-US"/>
          </a:p>
        </p:txBody>
      </p:sp>
      <p:sp>
        <p:nvSpPr>
          <p:cNvPr id="10445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Reaction is also successful with HCl, HI, and H</a:t>
            </a:r>
            <a:r>
              <a:rPr lang="en-US" altLang="en-US" baseline="-25000"/>
              <a:t>2</a:t>
            </a:r>
            <a:r>
              <a:rPr lang="en-US" altLang="en-US"/>
              <a:t>O </a:t>
            </a:r>
          </a:p>
          <a:p>
            <a:r>
              <a:rPr lang="en-US" altLang="en-US"/>
              <a:t>HI is generated from KI and phosphoric acid</a:t>
            </a:r>
            <a:endParaRPr lang="en-CA" altLang="en-US"/>
          </a:p>
        </p:txBody>
      </p:sp>
      <p:pic>
        <p:nvPicPr>
          <p:cNvPr id="104452" name="Picture 6" descr="07_u032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948"/>
          <a:stretch>
            <a:fillRect/>
          </a:stretch>
        </p:blipFill>
        <p:spPr bwMode="auto">
          <a:xfrm>
            <a:off x="1447800" y="3124200"/>
            <a:ext cx="7148513" cy="4303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Orientation of Electrophilic Additions: Markovnikov’s Rule</a:t>
            </a:r>
            <a:endParaRPr lang="en-CA" altLang="en-US"/>
          </a:p>
        </p:txBody>
      </p:sp>
      <p:sp>
        <p:nvSpPr>
          <p:cNvPr id="1064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In electrophilic addition reactions, unsymmetrical substituted alkenes give a single product</a:t>
            </a:r>
          </a:p>
          <a:p>
            <a:r>
              <a:rPr lang="en-US" altLang="en-US" b="1">
                <a:solidFill>
                  <a:srgbClr val="0070C0"/>
                </a:solidFill>
              </a:rPr>
              <a:t>Regiospecific</a:t>
            </a:r>
            <a:r>
              <a:rPr lang="en-US" altLang="en-US"/>
              <a:t>: Reaction in which </a:t>
            </a:r>
            <a:r>
              <a:rPr lang="en-IN" altLang="en-US"/>
              <a:t>only one of two possible orientations of an addition occur</a:t>
            </a:r>
            <a:endParaRPr lang="en-US" altLang="en-US"/>
          </a:p>
        </p:txBody>
      </p:sp>
      <p:pic>
        <p:nvPicPr>
          <p:cNvPr id="106500" name="Picture 7" descr="07_u036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763" y="3884613"/>
            <a:ext cx="8575675" cy="251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Markovnikov’s Rule</a:t>
            </a:r>
            <a:endParaRPr lang="en-CA" altLang="en-US"/>
          </a:p>
        </p:txBody>
      </p:sp>
      <p:sp>
        <p:nvSpPr>
          <p:cNvPr id="108547" name="Rectangle 3"/>
          <p:cNvSpPr>
            <a:spLocks noGrp="1" noChangeArrowheads="1"/>
          </p:cNvSpPr>
          <p:nvPr>
            <p:ph sz="half" idx="1"/>
          </p:nvPr>
        </p:nvSpPr>
        <p:spPr>
          <a:xfrm>
            <a:off x="201193" y="1795145"/>
            <a:ext cx="4599623" cy="5527040"/>
          </a:xfrm>
        </p:spPr>
        <p:txBody>
          <a:bodyPr/>
          <a:lstStyle/>
          <a:p>
            <a:r>
              <a:rPr lang="en-US" altLang="en-US" dirty="0"/>
              <a:t>In the addition of HX to an alkene</a:t>
            </a:r>
          </a:p>
          <a:p>
            <a:pPr lvl="1"/>
            <a:r>
              <a:rPr lang="en-US" altLang="en-US" sz="2600" dirty="0"/>
              <a:t>H attaches to the carbon with </a:t>
            </a:r>
            <a:r>
              <a:rPr lang="en-IN" altLang="en-US" sz="2600" dirty="0"/>
              <a:t>fewer alkyl substituents</a:t>
            </a:r>
          </a:p>
          <a:p>
            <a:pPr lvl="1"/>
            <a:r>
              <a:rPr lang="en-IN" altLang="en-US" sz="2600" dirty="0"/>
              <a:t>X attaches to the carbon with more alkyl </a:t>
            </a:r>
            <a:r>
              <a:rPr lang="en-US" altLang="en-US" sz="2600" dirty="0"/>
              <a:t>substituents</a:t>
            </a:r>
            <a:endParaRPr lang="en-CA" altLang="en-US" sz="2600" dirty="0"/>
          </a:p>
        </p:txBody>
      </p:sp>
      <p:pic>
        <p:nvPicPr>
          <p:cNvPr id="108548" name="Picture 7" descr="07_u038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5695950"/>
            <a:ext cx="8650288" cy="177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8549" name="Picture 8" descr="07_u037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0138" y="1624013"/>
            <a:ext cx="4984750" cy="3744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Markovnikov’s Rule (restated)</a:t>
            </a:r>
          </a:p>
        </p:txBody>
      </p:sp>
      <p:sp>
        <p:nvSpPr>
          <p:cNvPr id="110595" name="Rectangle 5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IN" altLang="en-US"/>
              <a:t>In the addition of HX to an alkene, m</a:t>
            </a:r>
            <a:r>
              <a:rPr lang="en-US" altLang="en-US"/>
              <a:t>ore highly substituted carbocation forms as the intermediate rather than the less highly substituted one</a:t>
            </a:r>
          </a:p>
        </p:txBody>
      </p:sp>
      <p:pic>
        <p:nvPicPr>
          <p:cNvPr id="110596" name="Picture 6" descr="07_u039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055"/>
          <a:stretch>
            <a:fillRect/>
          </a:stretch>
        </p:blipFill>
        <p:spPr bwMode="auto">
          <a:xfrm>
            <a:off x="627062" y="3146869"/>
            <a:ext cx="9431338" cy="4316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Markovnikov’s Rule (restated)</a:t>
            </a:r>
          </a:p>
        </p:txBody>
      </p:sp>
      <p:pic>
        <p:nvPicPr>
          <p:cNvPr id="112643" name="Picture 5" descr="07_u039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804"/>
          <a:stretch>
            <a:fillRect/>
          </a:stretch>
        </p:blipFill>
        <p:spPr bwMode="auto">
          <a:xfrm>
            <a:off x="381000" y="1981200"/>
            <a:ext cx="9296400" cy="454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1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Alkene-Hydrocarbon With Carbon–Carbon Double Bond</a:t>
            </a:r>
          </a:p>
        </p:txBody>
      </p:sp>
      <p:sp>
        <p:nvSpPr>
          <p:cNvPr id="23555" name="Rectangle 4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b="1">
                <a:solidFill>
                  <a:srgbClr val="0070C0"/>
                </a:solidFill>
              </a:rPr>
              <a:t>Alkene</a:t>
            </a:r>
            <a:r>
              <a:rPr lang="en-US" altLang="en-US"/>
              <a:t>: Hydrocarbon containing a carbon-carbon double bond</a:t>
            </a:r>
          </a:p>
          <a:p>
            <a:pPr lvl="1"/>
            <a:r>
              <a:rPr lang="en-US" altLang="en-US"/>
              <a:t>Sometimes called olefin</a:t>
            </a:r>
          </a:p>
          <a:p>
            <a:endParaRPr lang="en-US" altLang="en-US"/>
          </a:p>
        </p:txBody>
      </p:sp>
      <p:pic>
        <p:nvPicPr>
          <p:cNvPr id="23556" name="Picture 7" descr="07_u001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3048000"/>
            <a:ext cx="7861300" cy="439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Worked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altLang="en-US"/>
              <a:t>Predict the products of the following reaction:</a:t>
            </a:r>
          </a:p>
          <a:p>
            <a:endParaRPr lang="en-IN" altLang="en-US"/>
          </a:p>
          <a:p>
            <a:endParaRPr lang="en-IN" altLang="en-US"/>
          </a:p>
          <a:p>
            <a:endParaRPr lang="en-IN" altLang="en-US"/>
          </a:p>
          <a:p>
            <a:r>
              <a:rPr lang="en-IN" altLang="en-US"/>
              <a:t>Solution:</a:t>
            </a:r>
          </a:p>
          <a:p>
            <a:pPr lvl="1"/>
            <a:r>
              <a:rPr lang="en-IN" altLang="en-US"/>
              <a:t>The reaction is electrophilic addition of HX to an alkene</a:t>
            </a:r>
          </a:p>
          <a:p>
            <a:pPr lvl="1"/>
            <a:r>
              <a:rPr lang="en-IN" altLang="en-US"/>
              <a:t>Using Markovnikov's </a:t>
            </a:r>
            <a:r>
              <a:rPr lang="en-US" altLang="en-US"/>
              <a:t>rule to predict orientation</a:t>
            </a:r>
          </a:p>
          <a:p>
            <a:endParaRPr lang="en-IN" altLang="en-US"/>
          </a:p>
          <a:p>
            <a:endParaRPr lang="en-IN" altLang="en-US"/>
          </a:p>
        </p:txBody>
      </p:sp>
      <p:pic>
        <p:nvPicPr>
          <p:cNvPr id="114692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0875" y="2209800"/>
            <a:ext cx="3676650" cy="1279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0100" y="5791200"/>
            <a:ext cx="5918200" cy="1624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Worked Example</a:t>
            </a:r>
          </a:p>
        </p:txBody>
      </p:sp>
      <p:sp>
        <p:nvSpPr>
          <p:cNvPr id="11673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altLang="en-US"/>
              <a:t>What alkene is required to prepare the following product:</a:t>
            </a:r>
          </a:p>
          <a:p>
            <a:endParaRPr lang="en-IN" altLang="en-US"/>
          </a:p>
          <a:p>
            <a:endParaRPr lang="en-IN" altLang="en-US"/>
          </a:p>
          <a:p>
            <a:endParaRPr lang="en-IN" altLang="en-US"/>
          </a:p>
          <a:p>
            <a:endParaRPr lang="en-IN" altLang="en-US"/>
          </a:p>
          <a:p>
            <a:pPr lvl="1"/>
            <a:endParaRPr lang="en-IN" altLang="en-US"/>
          </a:p>
          <a:p>
            <a:endParaRPr lang="en-IN" altLang="en-US"/>
          </a:p>
          <a:p>
            <a:endParaRPr lang="en-US" altLang="en-US"/>
          </a:p>
        </p:txBody>
      </p:sp>
      <p:pic>
        <p:nvPicPr>
          <p:cNvPr id="116740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1350" y="3124200"/>
            <a:ext cx="3752850" cy="2522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Worked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altLang="en-US"/>
              <a:t>Solution:</a:t>
            </a:r>
          </a:p>
          <a:p>
            <a:pPr lvl="1"/>
            <a:r>
              <a:rPr lang="en-IN" altLang="en-US" sz="2800"/>
              <a:t>Choose the alkene starting material for synthesis of the desired </a:t>
            </a:r>
            <a:r>
              <a:rPr lang="en-US" altLang="en-US" sz="2800"/>
              <a:t>haloalkane</a:t>
            </a:r>
          </a:p>
          <a:p>
            <a:pPr lvl="1"/>
            <a:endParaRPr lang="en-US" altLang="en-US" sz="3200"/>
          </a:p>
          <a:p>
            <a:pPr lvl="1"/>
            <a:endParaRPr lang="en-IN" altLang="en-US"/>
          </a:p>
          <a:p>
            <a:endParaRPr lang="en-IN" altLang="en-US"/>
          </a:p>
          <a:p>
            <a:endParaRPr lang="en-US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6488" y="3282950"/>
            <a:ext cx="5305425" cy="2306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Carbocation Structure and Stability</a:t>
            </a:r>
            <a:endParaRPr lang="en-CA" altLang="en-US"/>
          </a:p>
        </p:txBody>
      </p:sp>
      <p:sp>
        <p:nvSpPr>
          <p:cNvPr id="120835" name="Rectangle 3"/>
          <p:cNvSpPr>
            <a:spLocks noGrp="1" noChangeArrowheads="1"/>
          </p:cNvSpPr>
          <p:nvPr>
            <p:ph sz="half" idx="1"/>
          </p:nvPr>
        </p:nvSpPr>
        <p:spPr>
          <a:xfrm>
            <a:off x="152400" y="1676400"/>
            <a:ext cx="4632325" cy="5527040"/>
          </a:xfrm>
        </p:spPr>
        <p:txBody>
          <a:bodyPr/>
          <a:lstStyle/>
          <a:p>
            <a:r>
              <a:rPr lang="en-US" altLang="en-US" dirty="0" err="1"/>
              <a:t>Carbocations</a:t>
            </a:r>
            <a:r>
              <a:rPr lang="en-US" altLang="en-US" dirty="0"/>
              <a:t> are planar </a:t>
            </a:r>
          </a:p>
          <a:p>
            <a:pPr lvl="1"/>
            <a:r>
              <a:rPr lang="en-IN" altLang="en-US" sz="2600" dirty="0"/>
              <a:t>The trivalent carbon is </a:t>
            </a:r>
            <a:r>
              <a:rPr lang="en-IN" altLang="en-US" sz="2600" i="1" dirty="0"/>
              <a:t>sp</a:t>
            </a:r>
            <a:r>
              <a:rPr lang="en-IN" altLang="en-US" sz="2600" baseline="30000" dirty="0"/>
              <a:t>2</a:t>
            </a:r>
            <a:r>
              <a:rPr lang="en-IN" altLang="en-US" sz="2600" dirty="0"/>
              <a:t>-hybridized</a:t>
            </a:r>
          </a:p>
          <a:p>
            <a:r>
              <a:rPr lang="en-IN" altLang="en-US" dirty="0"/>
              <a:t>The six valence electrons on carbon are used in the three </a:t>
            </a:r>
            <a:r>
              <a:rPr lang="en-IN" altLang="en-US" i="1" dirty="0"/>
              <a:t>s </a:t>
            </a:r>
            <a:r>
              <a:rPr lang="en-IN" altLang="en-US" dirty="0"/>
              <a:t>bonds</a:t>
            </a:r>
          </a:p>
          <a:p>
            <a:pPr lvl="1"/>
            <a:r>
              <a:rPr lang="en-IN" altLang="en-US" sz="2600" dirty="0"/>
              <a:t>The </a:t>
            </a:r>
            <a:r>
              <a:rPr lang="en-IN" altLang="en-US" sz="2600" i="1" dirty="0"/>
              <a:t>p </a:t>
            </a:r>
            <a:r>
              <a:rPr lang="en-IN" altLang="en-US" sz="2600" dirty="0"/>
              <a:t>orbital is unoccupied </a:t>
            </a:r>
          </a:p>
          <a:p>
            <a:r>
              <a:rPr lang="en-US" altLang="en-US" dirty="0"/>
              <a:t>Stability increases with increasing substitution</a:t>
            </a:r>
            <a:endParaRPr lang="en-IN" altLang="en-US" dirty="0"/>
          </a:p>
          <a:p>
            <a:endParaRPr lang="en-US" altLang="en-US" sz="2200" dirty="0"/>
          </a:p>
        </p:txBody>
      </p:sp>
      <p:pic>
        <p:nvPicPr>
          <p:cNvPr id="120836" name="Picture 7" descr="07_u046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4725" y="5670550"/>
            <a:ext cx="5197475" cy="170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0837" name="Picture 8" descr="07_09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1363" y="1519238"/>
            <a:ext cx="2724150" cy="3817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1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Carbocation Structure and Stability</a:t>
            </a:r>
          </a:p>
        </p:txBody>
      </p:sp>
      <p:sp>
        <p:nvSpPr>
          <p:cNvPr id="122883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3200"/>
              <a:t>Plot of dissociation enthalpy shows</a:t>
            </a:r>
          </a:p>
          <a:p>
            <a:pPr lvl="1"/>
            <a:r>
              <a:rPr lang="en-US" altLang="en-US" sz="3000"/>
              <a:t>Highly substituted alkyl halides dissociate more easily than less substituted ones</a:t>
            </a:r>
          </a:p>
          <a:p>
            <a:endParaRPr lang="en-US" altLang="en-US" sz="3200"/>
          </a:p>
          <a:p>
            <a:endParaRPr lang="en-US" altLang="en-US"/>
          </a:p>
        </p:txBody>
      </p:sp>
      <p:pic>
        <p:nvPicPr>
          <p:cNvPr id="122884" name="Picture 9" descr="07_10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DFF1FF"/>
              </a:clrFrom>
              <a:clrTo>
                <a:srgbClr val="DFF1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275" y="3238500"/>
            <a:ext cx="8451850" cy="3848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Carbocation Structure and Stability </a:t>
            </a:r>
          </a:p>
        </p:txBody>
      </p:sp>
      <p:sp>
        <p:nvSpPr>
          <p:cNvPr id="124931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Highly substituted carbocations are more stable than less substituted ones due to:</a:t>
            </a:r>
          </a:p>
          <a:p>
            <a:pPr lvl="1"/>
            <a:r>
              <a:rPr lang="en-US" altLang="en-US"/>
              <a:t>Inductive effects</a:t>
            </a:r>
          </a:p>
          <a:p>
            <a:endParaRPr lang="en-US" altLang="en-US"/>
          </a:p>
        </p:txBody>
      </p:sp>
      <p:pic>
        <p:nvPicPr>
          <p:cNvPr id="124932" name="Picture 7" descr="07_11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971800"/>
            <a:ext cx="9286875" cy="417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Carbocation Structure and Stability </a:t>
            </a:r>
          </a:p>
        </p:txBody>
      </p:sp>
      <p:sp>
        <p:nvSpPr>
          <p:cNvPr id="12697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altLang="en-US"/>
              <a:t>Hyperconjugation</a:t>
            </a:r>
          </a:p>
          <a:p>
            <a:pPr lvl="2"/>
            <a:r>
              <a:rPr lang="en-IN" altLang="en-US"/>
              <a:t>Higher the number of alkyl groups, more possibilities for hyperconjugation and more stable the </a:t>
            </a:r>
            <a:r>
              <a:rPr lang="en-US" altLang="en-US"/>
              <a:t>carbocation</a:t>
            </a:r>
          </a:p>
        </p:txBody>
      </p:sp>
      <p:pic>
        <p:nvPicPr>
          <p:cNvPr id="126980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9888" y="3365500"/>
            <a:ext cx="6778625" cy="3068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Worked Example</a:t>
            </a:r>
          </a:p>
        </p:txBody>
      </p:sp>
      <p:sp>
        <p:nvSpPr>
          <p:cNvPr id="12902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altLang="en-US"/>
              <a:t>Show the structures of the carbocation intermediates expected in the </a:t>
            </a:r>
            <a:r>
              <a:rPr lang="en-US" altLang="en-US"/>
              <a:t>reaction</a:t>
            </a:r>
          </a:p>
          <a:p>
            <a:endParaRPr lang="en-US" altLang="en-US"/>
          </a:p>
          <a:p>
            <a:endParaRPr lang="en-US" altLang="en-US"/>
          </a:p>
          <a:p>
            <a:endParaRPr lang="en-US" altLang="en-US"/>
          </a:p>
          <a:p>
            <a:endParaRPr lang="en-US" altLang="en-US"/>
          </a:p>
          <a:p>
            <a:r>
              <a:rPr lang="en-US" altLang="en-US"/>
              <a:t>Solution:</a:t>
            </a:r>
          </a:p>
          <a:p>
            <a:pPr lvl="1"/>
            <a:endParaRPr lang="en-US" altLang="en-US"/>
          </a:p>
        </p:txBody>
      </p:sp>
      <p:pic>
        <p:nvPicPr>
          <p:cNvPr id="129028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0313" y="2555875"/>
            <a:ext cx="5057775" cy="1306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613" y="5181600"/>
            <a:ext cx="8993187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The Hammond Postulate</a:t>
            </a:r>
            <a:endParaRPr lang="en-CA" altLang="en-US"/>
          </a:p>
        </p:txBody>
      </p:sp>
      <p:sp>
        <p:nvSpPr>
          <p:cNvPr id="1310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It is possible to </a:t>
            </a:r>
            <a:r>
              <a:rPr lang="en-IN" altLang="en-US"/>
              <a:t>get a picture of what a given transition state looks like by analysing the structure of the nearest stable species</a:t>
            </a:r>
          </a:p>
          <a:p>
            <a:pPr lvl="1"/>
            <a:r>
              <a:rPr lang="en-US" altLang="en-US"/>
              <a:t>Exergonic </a:t>
            </a:r>
            <a:r>
              <a:rPr lang="en-IN" altLang="en-US"/>
              <a:t>reactions have transition states that resemble a reactant</a:t>
            </a:r>
          </a:p>
          <a:p>
            <a:pPr lvl="1"/>
            <a:r>
              <a:rPr lang="en-IN" altLang="en-US"/>
              <a:t>Endergonic reactions have transition states that resemble a product</a:t>
            </a:r>
          </a:p>
          <a:p>
            <a:r>
              <a:rPr lang="en-US" altLang="en-US"/>
              <a:t>Transition state is the highest energy species in a reaction step</a:t>
            </a:r>
          </a:p>
          <a:p>
            <a:endParaRPr lang="en-US" altLang="en-US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 sz="4000" b="1" dirty="0">
                <a:solidFill>
                  <a:srgbClr val="FF0000"/>
                </a:solidFill>
              </a:rPr>
              <a:t>Figure 7.13 </a:t>
            </a:r>
            <a:r>
              <a:rPr lang="en-IN" altLang="en-US" sz="4000" dirty="0"/>
              <a:t>-</a:t>
            </a:r>
            <a:r>
              <a:rPr lang="en-IN" altLang="en-US" sz="4000" b="1" dirty="0"/>
              <a:t> </a:t>
            </a:r>
            <a:r>
              <a:rPr lang="en-IN" altLang="en-US" sz="4000" dirty="0"/>
              <a:t>Energy Diagrams for Two Similar Competing Reactions</a:t>
            </a:r>
            <a:endParaRPr lang="en-US" altLang="en-US" sz="4000" dirty="0"/>
          </a:p>
        </p:txBody>
      </p:sp>
      <p:pic>
        <p:nvPicPr>
          <p:cNvPr id="133123" name="Picture 8" descr="07_13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711450"/>
            <a:ext cx="9296400" cy="303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Industrial Preparation and Use </a:t>
            </a:r>
            <a:br>
              <a:rPr lang="en-US" altLang="en-US"/>
            </a:br>
            <a:r>
              <a:rPr lang="en-US" altLang="en-US"/>
              <a:t>of Alkenes</a:t>
            </a:r>
          </a:p>
        </p:txBody>
      </p:sp>
      <p:sp>
        <p:nvSpPr>
          <p:cNvPr id="24579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Ethylene and propylene are the least complex alkenes</a:t>
            </a:r>
          </a:p>
          <a:p>
            <a:pPr lvl="1"/>
            <a:r>
              <a:rPr lang="en-US" altLang="en-US" dirty="0"/>
              <a:t>Important organic chemicals produced industrially</a:t>
            </a:r>
          </a:p>
        </p:txBody>
      </p:sp>
      <p:sp>
        <p:nvSpPr>
          <p:cNvPr id="24580" name="Rectangle 3"/>
          <p:cNvSpPr>
            <a:spLocks noChangeArrowheads="1"/>
          </p:cNvSpPr>
          <p:nvPr/>
        </p:nvSpPr>
        <p:spPr bwMode="auto">
          <a:xfrm>
            <a:off x="609600" y="1524000"/>
            <a:ext cx="9144000" cy="579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1870" tIns="50935" rIns="101870" bIns="50935"/>
          <a:lstStyle>
            <a:lvl1pPr marL="382588" indent="-382588" defTabSz="1019175">
              <a:spcBef>
                <a:spcPct val="20000"/>
              </a:spcBef>
              <a:buClr>
                <a:srgbClr val="993C34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827088" indent="-317500" defTabSz="1019175">
              <a:spcBef>
                <a:spcPct val="20000"/>
              </a:spcBef>
              <a:buClr>
                <a:srgbClr val="993C34"/>
              </a:buClr>
              <a:buFont typeface="Wingdings" panose="05000000000000000000" pitchFamily="2" charset="2"/>
              <a:buChar char="§"/>
              <a:defRPr sz="2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273175" indent="-254000" defTabSz="1019175">
              <a:spcBef>
                <a:spcPct val="20000"/>
              </a:spcBef>
              <a:buClr>
                <a:srgbClr val="993C3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782763" indent="-254000" defTabSz="1019175">
              <a:spcBef>
                <a:spcPct val="20000"/>
              </a:spcBef>
              <a:buClr>
                <a:srgbClr val="993C34"/>
              </a:buClr>
              <a:buFont typeface="Wingdings" panose="05000000000000000000" pitchFamily="2" charset="2"/>
              <a:buChar char="§"/>
              <a:defRPr sz="2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292350" indent="-254000" defTabSz="1019175">
              <a:spcBef>
                <a:spcPct val="20000"/>
              </a:spcBef>
              <a:buClr>
                <a:srgbClr val="993C34"/>
              </a:buClr>
              <a:buFont typeface="Wingdings" panose="05000000000000000000" pitchFamily="2" charset="2"/>
              <a:buChar char="§"/>
              <a:defRPr sz="2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749550" indent="-254000" defTabSz="1019175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3C34"/>
              </a:buClr>
              <a:buFont typeface="Wingdings" panose="05000000000000000000" pitchFamily="2" charset="2"/>
              <a:buChar char="§"/>
              <a:defRPr sz="2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3206750" indent="-254000" defTabSz="1019175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3C34"/>
              </a:buClr>
              <a:buFont typeface="Wingdings" panose="05000000000000000000" pitchFamily="2" charset="2"/>
              <a:buChar char="§"/>
              <a:defRPr sz="2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663950" indent="-254000" defTabSz="1019175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3C34"/>
              </a:buClr>
              <a:buFont typeface="Wingdings" panose="05000000000000000000" pitchFamily="2" charset="2"/>
              <a:buChar char="§"/>
              <a:defRPr sz="2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4121150" indent="-254000" defTabSz="1019175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3C34"/>
              </a:buClr>
              <a:buFont typeface="Wingdings" panose="05000000000000000000" pitchFamily="2" charset="2"/>
              <a:buChar char="§"/>
              <a:defRPr sz="2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buSzPts val="2800"/>
            </a:pPr>
            <a:endParaRPr lang="en-US" altLang="en-US"/>
          </a:p>
        </p:txBody>
      </p:sp>
      <p:pic>
        <p:nvPicPr>
          <p:cNvPr id="24581" name="Picture 7" descr="07_01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0300" y="3124200"/>
            <a:ext cx="5256213" cy="4414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The Hammond Postulate</a:t>
            </a:r>
            <a:endParaRPr lang="en-CA" altLang="en-US"/>
          </a:p>
        </p:txBody>
      </p:sp>
      <p:sp>
        <p:nvSpPr>
          <p:cNvPr id="135171" name="Rectangle 4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IN" altLang="en-US"/>
              <a:t>Transition state for an endergonic reaction step structurally resembles the product of that step</a:t>
            </a:r>
          </a:p>
          <a:p>
            <a:r>
              <a:rPr lang="en-IN" altLang="en-US"/>
              <a:t>Conversely, transition state for an exergonic reaction step structurally resembles the reactant for that step</a:t>
            </a:r>
            <a:endParaRPr lang="en-US" altLang="en-US"/>
          </a:p>
        </p:txBody>
      </p:sp>
      <p:pic>
        <p:nvPicPr>
          <p:cNvPr id="135172" name="Picture 7" descr="07_14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841750"/>
            <a:ext cx="9421813" cy="3549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The Hammond Postulate</a:t>
            </a:r>
            <a:endParaRPr lang="en-CA" altLang="en-US"/>
          </a:p>
        </p:txBody>
      </p:sp>
      <p:sp>
        <p:nvSpPr>
          <p:cNvPr id="13721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Faster reaction gives more stable intermediate</a:t>
            </a:r>
          </a:p>
          <a:p>
            <a:pPr lvl="1"/>
            <a:r>
              <a:rPr lang="en-IN" altLang="en-US"/>
              <a:t>Stability is reflected in the </a:t>
            </a:r>
            <a:r>
              <a:rPr lang="en-US" altLang="en-US"/>
              <a:t>lower-energy transition state</a:t>
            </a:r>
          </a:p>
          <a:p>
            <a:r>
              <a:rPr lang="en-IN" altLang="en-US"/>
              <a:t>More the alkyl groups that are present:</a:t>
            </a:r>
          </a:p>
          <a:p>
            <a:pPr lvl="1"/>
            <a:r>
              <a:rPr lang="en-IN" altLang="en-US"/>
              <a:t>Greater the extent of stabilization </a:t>
            </a:r>
          </a:p>
          <a:p>
            <a:pPr lvl="1"/>
            <a:r>
              <a:rPr lang="en-IN" altLang="en-US"/>
              <a:t>Faster the transition state forms</a:t>
            </a:r>
            <a:endParaRPr lang="en-US" altLang="en-US"/>
          </a:p>
        </p:txBody>
      </p:sp>
      <p:pic>
        <p:nvPicPr>
          <p:cNvPr id="137220" name="Picture 6" descr="07_15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1713" y="3937000"/>
            <a:ext cx="5700712" cy="353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Worked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1" y="1568873"/>
            <a:ext cx="9418320" cy="5786120"/>
          </a:xfrm>
        </p:spPr>
        <p:txBody>
          <a:bodyPr/>
          <a:lstStyle/>
          <a:p>
            <a:r>
              <a:rPr lang="en-IN" altLang="en-US" sz="2800" dirty="0"/>
              <a:t>What about the </a:t>
            </a:r>
            <a:r>
              <a:rPr lang="en-IN" altLang="en-US" sz="2800" dirty="0" err="1"/>
              <a:t>the</a:t>
            </a:r>
            <a:r>
              <a:rPr lang="en-IN" altLang="en-US" sz="2800" dirty="0"/>
              <a:t> second step of electrophilic addition of </a:t>
            </a:r>
            <a:r>
              <a:rPr lang="en-IN" altLang="en-US" sz="2800" dirty="0" err="1"/>
              <a:t>HCl</a:t>
            </a:r>
            <a:r>
              <a:rPr lang="en-IN" altLang="en-US" sz="2800" dirty="0"/>
              <a:t> to an alkene – the reaction of chloride ion with the carbocation intermediate?</a:t>
            </a:r>
          </a:p>
          <a:p>
            <a:pPr lvl="1"/>
            <a:r>
              <a:rPr lang="en-US" altLang="en-US" sz="2800" dirty="0"/>
              <a:t>Is this step exergonic or endergonic?</a:t>
            </a:r>
          </a:p>
          <a:p>
            <a:pPr lvl="1"/>
            <a:r>
              <a:rPr lang="en-IN" altLang="en-US" sz="2800" dirty="0"/>
              <a:t>Does the transition state for this second step resemble the reactant or product?</a:t>
            </a:r>
          </a:p>
          <a:p>
            <a:pPr lvl="1"/>
            <a:r>
              <a:rPr lang="en-US" altLang="en-US" sz="2800" dirty="0"/>
              <a:t>Draw</a:t>
            </a:r>
            <a:r>
              <a:rPr lang="en-IN" altLang="en-US" sz="2800" dirty="0"/>
              <a:t> what the transition-state structure might look like</a:t>
            </a:r>
          </a:p>
          <a:p>
            <a:r>
              <a:rPr lang="en-IN" altLang="en-US" sz="2800" dirty="0"/>
              <a:t>Solution:</a:t>
            </a:r>
          </a:p>
          <a:p>
            <a:pPr lvl="1"/>
            <a:r>
              <a:rPr lang="en-IN" altLang="en-US" sz="2800" dirty="0"/>
              <a:t>The second step in the electrophilic addition of </a:t>
            </a:r>
            <a:r>
              <a:rPr lang="en-IN" altLang="en-US" sz="2800" dirty="0" err="1"/>
              <a:t>HCl</a:t>
            </a:r>
            <a:r>
              <a:rPr lang="en-IN" altLang="en-US" sz="2800" dirty="0"/>
              <a:t> to an alkene is exergonic</a:t>
            </a:r>
          </a:p>
          <a:p>
            <a:pPr lvl="1"/>
            <a:r>
              <a:rPr lang="en-IN" altLang="en-US" sz="2800" dirty="0"/>
              <a:t>According to the Hammond postulate, the transition state should resemble the carbocation intermediate</a:t>
            </a:r>
            <a:endParaRPr lang="en-US" alt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Worked Example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altLang="en-US"/>
              <a:t>Transition-state structure</a:t>
            </a:r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725" y="2057400"/>
            <a:ext cx="866775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200"/>
              <a:t>Evidence for the Mechanism of Electrophilic Addition: Carbocation Rearrangements</a:t>
            </a:r>
          </a:p>
        </p:txBody>
      </p:sp>
      <p:sp>
        <p:nvSpPr>
          <p:cNvPr id="143363" name="Content Placeholder 2"/>
          <p:cNvSpPr>
            <a:spLocks noGrp="1"/>
          </p:cNvSpPr>
          <p:nvPr>
            <p:ph idx="1"/>
          </p:nvPr>
        </p:nvSpPr>
        <p:spPr>
          <a:xfrm>
            <a:off x="228600" y="1347788"/>
            <a:ext cx="9525000" cy="6153150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en-US" altLang="en-US" sz="2800"/>
              <a:t>Carbocations undergo structural rearrangements during </a:t>
            </a:r>
            <a:r>
              <a:rPr lang="en-IN" altLang="en-US" sz="2800"/>
              <a:t>reaction of HX with an alkene </a:t>
            </a:r>
          </a:p>
          <a:p>
            <a:pPr>
              <a:spcBef>
                <a:spcPts val="600"/>
              </a:spcBef>
            </a:pPr>
            <a:endParaRPr lang="en-IN" altLang="en-US" sz="2800"/>
          </a:p>
          <a:p>
            <a:pPr>
              <a:spcBef>
                <a:spcPts val="600"/>
              </a:spcBef>
            </a:pPr>
            <a:endParaRPr lang="en-IN" altLang="en-US" sz="2800"/>
          </a:p>
          <a:p>
            <a:pPr>
              <a:spcBef>
                <a:spcPts val="600"/>
              </a:spcBef>
            </a:pPr>
            <a:endParaRPr lang="en-US" altLang="en-US" sz="2800" b="1">
              <a:solidFill>
                <a:srgbClr val="0070C0"/>
              </a:solidFill>
            </a:endParaRPr>
          </a:p>
          <a:p>
            <a:pPr>
              <a:spcBef>
                <a:spcPts val="600"/>
              </a:spcBef>
            </a:pPr>
            <a:r>
              <a:rPr lang="en-US" altLang="en-US" sz="2800" b="1">
                <a:solidFill>
                  <a:srgbClr val="0070C0"/>
                </a:solidFill>
              </a:rPr>
              <a:t>Hydride shift</a:t>
            </a:r>
            <a:r>
              <a:rPr lang="en-IN" altLang="en-US" sz="2800"/>
              <a:t>: Shift of a hydrogen atom and its electron pair between neighboring carbons</a:t>
            </a:r>
          </a:p>
          <a:p>
            <a:endParaRPr lang="en-IN" altLang="en-US" sz="2800"/>
          </a:p>
          <a:p>
            <a:endParaRPr lang="en-IN" altLang="en-US" sz="2800"/>
          </a:p>
          <a:p>
            <a:endParaRPr lang="en-IN" altLang="en-US" sz="2800"/>
          </a:p>
          <a:p>
            <a:endParaRPr lang="en-IN" altLang="en-US" sz="2800"/>
          </a:p>
          <a:p>
            <a:endParaRPr lang="en-IN" altLang="en-US" sz="2800"/>
          </a:p>
        </p:txBody>
      </p:sp>
      <p:pic>
        <p:nvPicPr>
          <p:cNvPr id="143364" name="Picture 8" descr="07_u049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7213" y="2324100"/>
            <a:ext cx="6324600" cy="1406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365" name="Picture 7" descr="07_u050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7213" y="4705350"/>
            <a:ext cx="6249987" cy="287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200"/>
              <a:t>Evidence for the Mechanism of Electrophilic Addition: Carbocation Rearrangements</a:t>
            </a:r>
          </a:p>
        </p:txBody>
      </p:sp>
      <p:sp>
        <p:nvSpPr>
          <p:cNvPr id="145411" name="Content Placeholder 2"/>
          <p:cNvSpPr>
            <a:spLocks noGrp="1"/>
          </p:cNvSpPr>
          <p:nvPr>
            <p:ph idx="1"/>
          </p:nvPr>
        </p:nvSpPr>
        <p:spPr>
          <a:xfrm>
            <a:off x="304800" y="1347788"/>
            <a:ext cx="9448800" cy="6153150"/>
          </a:xfrm>
        </p:spPr>
        <p:txBody>
          <a:bodyPr/>
          <a:lstStyle/>
          <a:p>
            <a:r>
              <a:rPr lang="en-IN" altLang="en-US" sz="2800"/>
              <a:t>Carbocation rearrangements can occur by the shift of an alkyl group </a:t>
            </a:r>
            <a:r>
              <a:rPr lang="en-US" altLang="en-US" sz="2800"/>
              <a:t>with its electron pair</a:t>
            </a:r>
          </a:p>
          <a:p>
            <a:endParaRPr lang="en-IN" altLang="en-US" sz="2800"/>
          </a:p>
          <a:p>
            <a:endParaRPr lang="en-IN" altLang="en-US" sz="2800"/>
          </a:p>
          <a:p>
            <a:endParaRPr lang="en-IN" altLang="en-US" sz="2800"/>
          </a:p>
          <a:p>
            <a:endParaRPr lang="en-IN" altLang="en-US" sz="2800"/>
          </a:p>
          <a:p>
            <a:endParaRPr lang="en-IN" altLang="en-US" sz="2800"/>
          </a:p>
          <a:p>
            <a:endParaRPr lang="en-IN" altLang="en-US" sz="2800"/>
          </a:p>
          <a:p>
            <a:endParaRPr lang="en-IN" altLang="en-US" sz="2800"/>
          </a:p>
          <a:p>
            <a:endParaRPr lang="en-US" altLang="en-US" sz="2800"/>
          </a:p>
          <a:p>
            <a:r>
              <a:rPr lang="en-US" altLang="en-US" sz="2800"/>
              <a:t>Secondary </a:t>
            </a:r>
            <a:r>
              <a:rPr lang="en-IN" altLang="en-US" sz="2800"/>
              <a:t>carbocation rearranges to a more stable tertiary carbocation by the shift of a </a:t>
            </a:r>
            <a:r>
              <a:rPr lang="en-US" altLang="en-US" sz="2800"/>
              <a:t>methyl group</a:t>
            </a:r>
            <a:endParaRPr lang="en-IN" altLang="en-US" sz="2800"/>
          </a:p>
        </p:txBody>
      </p:sp>
      <p:pic>
        <p:nvPicPr>
          <p:cNvPr id="145412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250" y="2514600"/>
            <a:ext cx="8312150" cy="3735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Rectangle 2"/>
          <p:cNvSpPr>
            <a:spLocks noGrp="1" noChangeArrowheads="1"/>
          </p:cNvSpPr>
          <p:nvPr>
            <p:ph type="title"/>
          </p:nvPr>
        </p:nvSpPr>
        <p:spPr>
          <a:xfrm>
            <a:off x="-28074" y="152400"/>
            <a:ext cx="9144000" cy="1295400"/>
          </a:xfrm>
        </p:spPr>
        <p:txBody>
          <a:bodyPr/>
          <a:lstStyle/>
          <a:p>
            <a:r>
              <a:rPr lang="en-US" altLang="en-US" dirty="0"/>
              <a:t>Hydride Shift in Biological </a:t>
            </a:r>
            <a:br>
              <a:rPr lang="en-US" altLang="en-US" dirty="0"/>
            </a:br>
            <a:r>
              <a:rPr lang="en-US" altLang="en-US" dirty="0"/>
              <a:t>Molecules</a:t>
            </a:r>
          </a:p>
        </p:txBody>
      </p:sp>
      <p:pic>
        <p:nvPicPr>
          <p:cNvPr id="147459" name="Picture 5" descr="07_u052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263" y="2743200"/>
            <a:ext cx="9286875" cy="310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Worked Example</a:t>
            </a:r>
          </a:p>
        </p:txBody>
      </p:sp>
      <p:sp>
        <p:nvSpPr>
          <p:cNvPr id="14950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altLang="en-US"/>
              <a:t>On treatment with HBr, vinylcyclohexane undergoes addition and rearrangement to yield 1-bromo-1-ethylcyclohexane</a:t>
            </a:r>
          </a:p>
          <a:p>
            <a:pPr lvl="1"/>
            <a:r>
              <a:rPr lang="en-IN" altLang="en-US"/>
              <a:t>Using curved arrows, propose a mechanism to account for this result</a:t>
            </a:r>
          </a:p>
          <a:p>
            <a:endParaRPr lang="en-IN" altLang="en-US"/>
          </a:p>
          <a:p>
            <a:endParaRPr lang="en-IN" altLang="en-US"/>
          </a:p>
          <a:p>
            <a:endParaRPr lang="en-IN" altLang="en-US"/>
          </a:p>
          <a:p>
            <a:endParaRPr lang="en-IN" altLang="en-US"/>
          </a:p>
          <a:p>
            <a:endParaRPr lang="en-IN" altLang="en-US"/>
          </a:p>
        </p:txBody>
      </p:sp>
      <p:pic>
        <p:nvPicPr>
          <p:cNvPr id="149508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5438" y="3771900"/>
            <a:ext cx="6938962" cy="2247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Worked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altLang="en-US"/>
              <a:t>Solution:</a:t>
            </a:r>
          </a:p>
          <a:p>
            <a:endParaRPr lang="en-IN" altLang="en-US"/>
          </a:p>
          <a:p>
            <a:endParaRPr lang="en-IN" altLang="en-US"/>
          </a:p>
          <a:p>
            <a:endParaRPr lang="en-IN" altLang="en-US"/>
          </a:p>
          <a:p>
            <a:endParaRPr lang="en-IN" altLang="en-US"/>
          </a:p>
          <a:p>
            <a:endParaRPr lang="en-IN" altLang="en-US"/>
          </a:p>
          <a:p>
            <a:r>
              <a:rPr lang="en-IN" altLang="en-US"/>
              <a:t>Step 1 - Electrophilic addition of H</a:t>
            </a:r>
            <a:r>
              <a:rPr lang="en-IN" altLang="en-US" baseline="30000"/>
              <a:t>+</a:t>
            </a:r>
            <a:r>
              <a:rPr lang="en-IN" altLang="en-US"/>
              <a:t> to double bond</a:t>
            </a:r>
          </a:p>
          <a:p>
            <a:r>
              <a:rPr lang="en-IN" altLang="en-US"/>
              <a:t>Step 2 - Hydride shift that forms a more stable tertiary carbocation</a:t>
            </a:r>
          </a:p>
          <a:p>
            <a:r>
              <a:rPr lang="en-IN" altLang="en-US"/>
              <a:t>Step 3 - Reaction of carbocation with Br</a:t>
            </a:r>
            <a:r>
              <a:rPr lang="en-IN" altLang="en-US" baseline="30000"/>
              <a:t>-</a:t>
            </a:r>
            <a:endParaRPr lang="en-US" altLang="en-US" baseline="3000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438400"/>
            <a:ext cx="9144000" cy="159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 dirty="0"/>
              <a:t>Summary</a:t>
            </a:r>
            <a:endParaRPr lang="en-US" altLang="en-US" dirty="0"/>
          </a:p>
        </p:txBody>
      </p:sp>
      <p:sp>
        <p:nvSpPr>
          <p:cNvPr id="15360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altLang="en-US" sz="2800" dirty="0"/>
              <a:t>Alkene is a hydrocarbon that contains a carbon-carbon double bond</a:t>
            </a:r>
          </a:p>
          <a:p>
            <a:r>
              <a:rPr lang="en-IN" altLang="en-US" sz="2800" dirty="0"/>
              <a:t>Alkenes are said to be unsaturated because they contain fewer hydrogens than alkanes with the same number of carbons</a:t>
            </a:r>
          </a:p>
          <a:p>
            <a:r>
              <a:rPr lang="en-IN" altLang="en-US" sz="2800" dirty="0"/>
              <a:t>If the higher-ranking groups on each carbon are on the same side of the double bond, the geometry is </a:t>
            </a:r>
            <a:r>
              <a:rPr lang="en-IN" altLang="en-US" sz="2800" i="1" dirty="0"/>
              <a:t>Z </a:t>
            </a:r>
          </a:p>
          <a:p>
            <a:r>
              <a:rPr lang="en-IN" altLang="en-US" sz="2800" dirty="0"/>
              <a:t>If the higher-ranking groups on each carbon are on opposite sides of the double bond, the geometry is </a:t>
            </a:r>
            <a:r>
              <a:rPr lang="en-IN" altLang="en-US" sz="2800" i="1" dirty="0"/>
              <a:t>E</a:t>
            </a:r>
          </a:p>
          <a:p>
            <a:r>
              <a:rPr lang="en-IN" altLang="en-US" sz="2800" dirty="0"/>
              <a:t>Alkene chemistry is dominated by electrophilic addition reactions</a:t>
            </a:r>
          </a:p>
          <a:p>
            <a:endParaRPr lang="en-IN" altLang="en-US" sz="2800" i="1" dirty="0"/>
          </a:p>
          <a:p>
            <a:endParaRPr lang="en-US" altLang="en-US" sz="28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Thermal Cracking</a:t>
            </a:r>
          </a:p>
        </p:txBody>
      </p:sp>
      <p:sp>
        <p:nvSpPr>
          <p:cNvPr id="2662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SzPts val="2800"/>
            </a:pPr>
            <a:r>
              <a:rPr lang="en-US" altLang="en-US" sz="3200"/>
              <a:t>Ethylene, propylene, and butane are synthesized by steam cracking of light alkanes</a:t>
            </a:r>
          </a:p>
          <a:p>
            <a:pPr>
              <a:buSzPts val="2800"/>
            </a:pPr>
            <a:endParaRPr lang="en-US" altLang="en-US" sz="3200"/>
          </a:p>
          <a:p>
            <a:endParaRPr lang="en-US" altLang="en-US"/>
          </a:p>
        </p:txBody>
      </p:sp>
      <p:pic>
        <p:nvPicPr>
          <p:cNvPr id="26628" name="Picture 5" descr="07_u003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3429000"/>
            <a:ext cx="9259888" cy="1352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/>
              <a:t>Summary</a:t>
            </a:r>
            <a:endParaRPr lang="en-US" altLang="en-US"/>
          </a:p>
        </p:txBody>
      </p:sp>
      <p:sp>
        <p:nvSpPr>
          <p:cNvPr id="15462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800"/>
              <a:t>Markovnikov’s</a:t>
            </a:r>
            <a:r>
              <a:rPr lang="en-US" altLang="en-US" sz="2800" dirty="0"/>
              <a:t> </a:t>
            </a:r>
            <a:r>
              <a:rPr lang="en-IN" altLang="en-US" sz="2800" dirty="0"/>
              <a:t>rule predicts that the H group will add to the carbon having fewer alkyl substituents and the X group will add to the carbon having more alkyl substituent</a:t>
            </a:r>
          </a:p>
          <a:p>
            <a:r>
              <a:rPr lang="en-IN" altLang="en-US" sz="2800" dirty="0"/>
              <a:t>Hammond postulate states that the transition state of an exergonic reaction step structurally resembles the reactant, whereas the transition state of an endergonic reaction step structurally resembles the product</a:t>
            </a:r>
          </a:p>
          <a:p>
            <a:r>
              <a:rPr lang="en-IN" altLang="en-US" sz="2800" dirty="0"/>
              <a:t>Rearrangements occur by shift of either a hydride ion, :H</a:t>
            </a:r>
            <a:r>
              <a:rPr lang="en-IN" altLang="en-US" sz="2800" baseline="30000" dirty="0"/>
              <a:t>-</a:t>
            </a:r>
            <a:r>
              <a:rPr lang="en-IN" altLang="en-US" sz="2800" dirty="0"/>
              <a:t> (a hydride shift), or an alkyl anion, :R</a:t>
            </a:r>
            <a:r>
              <a:rPr lang="en-IN" altLang="en-US" sz="2800" baseline="30000" dirty="0"/>
              <a:t>-</a:t>
            </a:r>
            <a:r>
              <a:rPr lang="en-IN" altLang="en-US" sz="2800" dirty="0"/>
              <a:t>, from a carbon atom to the </a:t>
            </a:r>
            <a:r>
              <a:rPr lang="en-IN" altLang="en-US" sz="2800" dirty="0" err="1"/>
              <a:t>neighboring</a:t>
            </a:r>
            <a:r>
              <a:rPr lang="en-IN" altLang="en-US" sz="2800" dirty="0"/>
              <a:t> </a:t>
            </a:r>
            <a:r>
              <a:rPr lang="en-US" altLang="en-US" sz="2800" dirty="0"/>
              <a:t>positively charged carbon</a:t>
            </a:r>
          </a:p>
          <a:p>
            <a:endParaRPr lang="en-US" altLang="en-US" sz="2800" b="1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Calculating Degree of Unsaturation</a:t>
            </a:r>
          </a:p>
        </p:txBody>
      </p:sp>
      <p:sp>
        <p:nvSpPr>
          <p:cNvPr id="2867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altLang="en-US" sz="2800" dirty="0"/>
              <a:t>Alkenes have fewer hydrogens than alkanes with the same number of carbons</a:t>
            </a:r>
          </a:p>
          <a:p>
            <a:pPr lvl="1"/>
            <a:r>
              <a:rPr lang="en-US" altLang="en-US" sz="2800" dirty="0"/>
              <a:t>Referred to as </a:t>
            </a:r>
            <a:r>
              <a:rPr lang="en-US" altLang="en-US" sz="2800" b="1" dirty="0">
                <a:solidFill>
                  <a:srgbClr val="0070C0"/>
                </a:solidFill>
              </a:rPr>
              <a:t>unsaturated</a:t>
            </a:r>
            <a:endParaRPr lang="en-IN" altLang="en-US" sz="2800" dirty="0">
              <a:solidFill>
                <a:srgbClr val="0070C0"/>
              </a:solidFill>
            </a:endParaRPr>
          </a:p>
          <a:p>
            <a:endParaRPr lang="en-US" altLang="en-US" sz="2800" b="1" dirty="0">
              <a:solidFill>
                <a:srgbClr val="0070C0"/>
              </a:solidFill>
            </a:endParaRPr>
          </a:p>
          <a:p>
            <a:endParaRPr lang="en-US" altLang="en-US" sz="2800" b="1" dirty="0">
              <a:solidFill>
                <a:srgbClr val="0070C0"/>
              </a:solidFill>
            </a:endParaRPr>
          </a:p>
          <a:p>
            <a:endParaRPr lang="en-US" altLang="en-US" sz="2800" b="1" dirty="0">
              <a:solidFill>
                <a:srgbClr val="0070C0"/>
              </a:solidFill>
            </a:endParaRPr>
          </a:p>
          <a:p>
            <a:endParaRPr lang="en-US" altLang="en-US" sz="2800" b="1" dirty="0">
              <a:solidFill>
                <a:srgbClr val="0070C0"/>
              </a:solidFill>
            </a:endParaRPr>
          </a:p>
          <a:p>
            <a:r>
              <a:rPr lang="en-US" altLang="en-US" sz="2800" b="1" dirty="0">
                <a:solidFill>
                  <a:srgbClr val="0070C0"/>
                </a:solidFill>
              </a:rPr>
              <a:t>Degree of unsaturation</a:t>
            </a:r>
            <a:r>
              <a:rPr lang="en-US" altLang="en-US" sz="2800" dirty="0"/>
              <a:t>: Number of multiple bonds or rings present in the molecule</a:t>
            </a:r>
          </a:p>
          <a:p>
            <a:r>
              <a:rPr lang="en-US" altLang="en-US" sz="2800" dirty="0"/>
              <a:t>Formula for a saturated acyclic compound is C</a:t>
            </a:r>
            <a:r>
              <a:rPr lang="en-US" altLang="en-US" sz="2800" baseline="-25000" dirty="0"/>
              <a:t>n</a:t>
            </a:r>
            <a:r>
              <a:rPr lang="en-US" altLang="en-US" sz="2800" dirty="0"/>
              <a:t>H</a:t>
            </a:r>
            <a:r>
              <a:rPr lang="en-US" altLang="en-US" sz="2800" baseline="-25000" dirty="0"/>
              <a:t>2n+2</a:t>
            </a:r>
          </a:p>
          <a:p>
            <a:r>
              <a:rPr lang="en-US" altLang="en-US" sz="2800" dirty="0"/>
              <a:t>Each ring or multiple bond replaces 2 H's</a:t>
            </a:r>
            <a:endParaRPr lang="en-CA" altLang="en-US" sz="2800" dirty="0"/>
          </a:p>
          <a:p>
            <a:endParaRPr lang="en-US" altLang="en-US" sz="2800" dirty="0"/>
          </a:p>
        </p:txBody>
      </p:sp>
      <p:pic>
        <p:nvPicPr>
          <p:cNvPr id="28676" name="Picture 6" descr="07_u004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3124200"/>
            <a:ext cx="768350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Calculating Degree of Unsaturation</a:t>
            </a:r>
            <a:endParaRPr lang="en-CA" altLang="en-US"/>
          </a:p>
        </p:txBody>
      </p:sp>
      <p:sp>
        <p:nvSpPr>
          <p:cNvPr id="30723" name="Rectangle 14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altLang="en-US"/>
              <a:t>C</a:t>
            </a:r>
            <a:r>
              <a:rPr lang="en-US" altLang="en-US" baseline="-25000"/>
              <a:t>6</a:t>
            </a:r>
            <a:r>
              <a:rPr lang="en-US" altLang="en-US"/>
              <a:t>H</a:t>
            </a:r>
            <a:r>
              <a:rPr lang="en-US" altLang="en-US" baseline="-25000"/>
              <a:t>14</a:t>
            </a:r>
            <a:r>
              <a:rPr lang="en-US" altLang="en-US"/>
              <a:t> saturated C</a:t>
            </a:r>
            <a:r>
              <a:rPr lang="en-US" altLang="en-US" baseline="-25000"/>
              <a:t>6</a:t>
            </a:r>
            <a:r>
              <a:rPr lang="en-US" altLang="en-US"/>
              <a:t> alkane </a:t>
            </a:r>
          </a:p>
          <a:p>
            <a:pPr lvl="1"/>
            <a:r>
              <a:rPr lang="en-US" altLang="en-US"/>
              <a:t>Degree of saturation is two</a:t>
            </a:r>
            <a:endParaRPr lang="en-CA" altLang="en-US"/>
          </a:p>
        </p:txBody>
      </p:sp>
      <p:pic>
        <p:nvPicPr>
          <p:cNvPr id="30724" name="Picture 7" descr="07_u005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525" y="2828925"/>
            <a:ext cx="8564563" cy="2112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1_Layers">
  <a:themeElements>
    <a:clrScheme name="Layers 6">
      <a:dk1>
        <a:srgbClr val="000000"/>
      </a:dk1>
      <a:lt1>
        <a:srgbClr val="FFFFE1"/>
      </a:lt1>
      <a:dk2>
        <a:srgbClr val="330033"/>
      </a:dk2>
      <a:lt2>
        <a:srgbClr val="330033"/>
      </a:lt2>
      <a:accent1>
        <a:srgbClr val="CCCC99"/>
      </a:accent1>
      <a:accent2>
        <a:srgbClr val="FF0000"/>
      </a:accent2>
      <a:accent3>
        <a:srgbClr val="FFFFEE"/>
      </a:accent3>
      <a:accent4>
        <a:srgbClr val="000000"/>
      </a:accent4>
      <a:accent5>
        <a:srgbClr val="E2E2CA"/>
      </a:accent5>
      <a:accent6>
        <a:srgbClr val="E70000"/>
      </a:accent6>
      <a:hlink>
        <a:srgbClr val="990033"/>
      </a:hlink>
      <a:folHlink>
        <a:srgbClr val="B2B2B2"/>
      </a:folHlink>
    </a:clrScheme>
    <a:fontScheme name="Layer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Layers 1">
        <a:dk1>
          <a:srgbClr val="993300"/>
        </a:dk1>
        <a:lt1>
          <a:srgbClr val="CCCCCC"/>
        </a:lt1>
        <a:dk2>
          <a:srgbClr val="000000"/>
        </a:dk2>
        <a:lt2>
          <a:srgbClr val="FFFFFF"/>
        </a:lt2>
        <a:accent1>
          <a:srgbClr val="576F2B"/>
        </a:accent1>
        <a:accent2>
          <a:srgbClr val="666699"/>
        </a:accent2>
        <a:accent3>
          <a:srgbClr val="AAAAAA"/>
        </a:accent3>
        <a:accent4>
          <a:srgbClr val="AEAEAE"/>
        </a:accent4>
        <a:accent5>
          <a:srgbClr val="B4BBAC"/>
        </a:accent5>
        <a:accent6>
          <a:srgbClr val="5C5C8A"/>
        </a:accent6>
        <a:hlink>
          <a:srgbClr val="993300"/>
        </a:hlink>
        <a:folHlink>
          <a:srgbClr val="CC99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yers 2">
        <a:dk1>
          <a:srgbClr val="993300"/>
        </a:dk1>
        <a:lt1>
          <a:srgbClr val="CCCCCC"/>
        </a:lt1>
        <a:dk2>
          <a:srgbClr val="330000"/>
        </a:dk2>
        <a:lt2>
          <a:srgbClr val="FFFFFF"/>
        </a:lt2>
        <a:accent1>
          <a:srgbClr val="996633"/>
        </a:accent1>
        <a:accent2>
          <a:srgbClr val="FF0000"/>
        </a:accent2>
        <a:accent3>
          <a:srgbClr val="ADAAAA"/>
        </a:accent3>
        <a:accent4>
          <a:srgbClr val="AEAEAE"/>
        </a:accent4>
        <a:accent5>
          <a:srgbClr val="CAB8AD"/>
        </a:accent5>
        <a:accent6>
          <a:srgbClr val="E70000"/>
        </a:accent6>
        <a:hlink>
          <a:srgbClr val="FF3300"/>
        </a:hlink>
        <a:folHlink>
          <a:srgbClr val="CC99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yers 3">
        <a:dk1>
          <a:srgbClr val="79788A"/>
        </a:dk1>
        <a:lt1>
          <a:srgbClr val="FFFFFF"/>
        </a:lt1>
        <a:dk2>
          <a:srgbClr val="21203C"/>
        </a:dk2>
        <a:lt2>
          <a:srgbClr val="FFFFCC"/>
        </a:lt2>
        <a:accent1>
          <a:srgbClr val="476077"/>
        </a:accent1>
        <a:accent2>
          <a:srgbClr val="676C5A"/>
        </a:accent2>
        <a:accent3>
          <a:srgbClr val="ABABAF"/>
        </a:accent3>
        <a:accent4>
          <a:srgbClr val="DADADA"/>
        </a:accent4>
        <a:accent5>
          <a:srgbClr val="B1B6BD"/>
        </a:accent5>
        <a:accent6>
          <a:srgbClr val="5D6151"/>
        </a:accent6>
        <a:hlink>
          <a:srgbClr val="666699"/>
        </a:hlink>
        <a:folHlink>
          <a:srgbClr val="8CB0A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yers 4">
        <a:dk1>
          <a:srgbClr val="455B41"/>
        </a:dk1>
        <a:lt1>
          <a:srgbClr val="FFFFCC"/>
        </a:lt1>
        <a:dk2>
          <a:srgbClr val="79A994"/>
        </a:dk2>
        <a:lt2>
          <a:srgbClr val="FFFFCC"/>
        </a:lt2>
        <a:accent1>
          <a:srgbClr val="517087"/>
        </a:accent1>
        <a:accent2>
          <a:srgbClr val="666699"/>
        </a:accent2>
        <a:accent3>
          <a:srgbClr val="BED1C8"/>
        </a:accent3>
        <a:accent4>
          <a:srgbClr val="DADAAE"/>
        </a:accent4>
        <a:accent5>
          <a:srgbClr val="B3BBC3"/>
        </a:accent5>
        <a:accent6>
          <a:srgbClr val="5C5C8A"/>
        </a:accent6>
        <a:hlink>
          <a:srgbClr val="993300"/>
        </a:hlink>
        <a:folHlink>
          <a:srgbClr val="A4AF6B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yers 5">
        <a:dk1>
          <a:srgbClr val="330000"/>
        </a:dk1>
        <a:lt1>
          <a:srgbClr val="FF9900"/>
        </a:lt1>
        <a:dk2>
          <a:srgbClr val="FFFFFF"/>
        </a:dk2>
        <a:lt2>
          <a:srgbClr val="8B3111"/>
        </a:lt2>
        <a:accent1>
          <a:srgbClr val="DD6D07"/>
        </a:accent1>
        <a:accent2>
          <a:srgbClr val="CC9900"/>
        </a:accent2>
        <a:accent3>
          <a:srgbClr val="FFCAAA"/>
        </a:accent3>
        <a:accent4>
          <a:srgbClr val="2A0000"/>
        </a:accent4>
        <a:accent5>
          <a:srgbClr val="EBBAAA"/>
        </a:accent5>
        <a:accent6>
          <a:srgbClr val="B98A00"/>
        </a:accent6>
        <a:hlink>
          <a:srgbClr val="CC3300"/>
        </a:hlink>
        <a:folHlink>
          <a:srgbClr val="CC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yers 6">
        <a:dk1>
          <a:srgbClr val="000000"/>
        </a:dk1>
        <a:lt1>
          <a:srgbClr val="FFFFE1"/>
        </a:lt1>
        <a:dk2>
          <a:srgbClr val="330033"/>
        </a:dk2>
        <a:lt2>
          <a:srgbClr val="330033"/>
        </a:lt2>
        <a:accent1>
          <a:srgbClr val="CCCC99"/>
        </a:accent1>
        <a:accent2>
          <a:srgbClr val="FF0000"/>
        </a:accent2>
        <a:accent3>
          <a:srgbClr val="FFFFEE"/>
        </a:accent3>
        <a:accent4>
          <a:srgbClr val="000000"/>
        </a:accent4>
        <a:accent5>
          <a:srgbClr val="E2E2CA"/>
        </a:accent5>
        <a:accent6>
          <a:srgbClr val="E70000"/>
        </a:accent6>
        <a:hlink>
          <a:srgbClr val="990033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yers 7">
        <a:dk1>
          <a:srgbClr val="000000"/>
        </a:dk1>
        <a:lt1>
          <a:srgbClr val="FFFFFF"/>
        </a:lt1>
        <a:dk2>
          <a:srgbClr val="000000"/>
        </a:dk2>
        <a:lt2>
          <a:srgbClr val="891411"/>
        </a:lt2>
        <a:accent1>
          <a:srgbClr val="4F917E"/>
        </a:accent1>
        <a:accent2>
          <a:srgbClr val="CC9900"/>
        </a:accent2>
        <a:accent3>
          <a:srgbClr val="FFFFFF"/>
        </a:accent3>
        <a:accent4>
          <a:srgbClr val="000000"/>
        </a:accent4>
        <a:accent5>
          <a:srgbClr val="B2C7C0"/>
        </a:accent5>
        <a:accent6>
          <a:srgbClr val="B98A00"/>
        </a:accent6>
        <a:hlink>
          <a:srgbClr val="5A84D8"/>
        </a:hlink>
        <a:folHlink>
          <a:srgbClr val="A0C6B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yers 8">
        <a:dk1>
          <a:srgbClr val="000000"/>
        </a:dk1>
        <a:lt1>
          <a:srgbClr val="FFFFFF"/>
        </a:lt1>
        <a:dk2>
          <a:srgbClr val="CC0000"/>
        </a:dk2>
        <a:lt2>
          <a:srgbClr val="999966"/>
        </a:lt2>
        <a:accent1>
          <a:srgbClr val="CCCCCC"/>
        </a:accent1>
        <a:accent2>
          <a:srgbClr val="CCCC6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B9B95C"/>
        </a:accent6>
        <a:hlink>
          <a:srgbClr val="666699"/>
        </a:hlink>
        <a:folHlink>
          <a:srgbClr val="CCCC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yers 9">
        <a:dk1>
          <a:srgbClr val="000000"/>
        </a:dk1>
        <a:lt1>
          <a:srgbClr val="FFFFFF"/>
        </a:lt1>
        <a:dk2>
          <a:srgbClr val="FF0000"/>
        </a:dk2>
        <a:lt2>
          <a:srgbClr val="009999"/>
        </a:lt2>
        <a:accent1>
          <a:srgbClr val="C7B505"/>
        </a:accent1>
        <a:accent2>
          <a:srgbClr val="FFFF66"/>
        </a:accent2>
        <a:accent3>
          <a:srgbClr val="FFFFFF"/>
        </a:accent3>
        <a:accent4>
          <a:srgbClr val="000000"/>
        </a:accent4>
        <a:accent5>
          <a:srgbClr val="E0D7AA"/>
        </a:accent5>
        <a:accent6>
          <a:srgbClr val="E7E75C"/>
        </a:accent6>
        <a:hlink>
          <a:srgbClr val="5A84D8"/>
        </a:hlink>
        <a:folHlink>
          <a:srgbClr val="A0C6B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yers 10">
        <a:dk1>
          <a:srgbClr val="000000"/>
        </a:dk1>
        <a:lt1>
          <a:srgbClr val="FFFFFF"/>
        </a:lt1>
        <a:dk2>
          <a:srgbClr val="660033"/>
        </a:dk2>
        <a:lt2>
          <a:srgbClr val="666699"/>
        </a:lt2>
        <a:accent1>
          <a:srgbClr val="95A3D1"/>
        </a:accent1>
        <a:accent2>
          <a:srgbClr val="FFFF66"/>
        </a:accent2>
        <a:accent3>
          <a:srgbClr val="FFFFFF"/>
        </a:accent3>
        <a:accent4>
          <a:srgbClr val="000000"/>
        </a:accent4>
        <a:accent5>
          <a:srgbClr val="C8CEE5"/>
        </a:accent5>
        <a:accent6>
          <a:srgbClr val="E7E75C"/>
        </a:accent6>
        <a:hlink>
          <a:srgbClr val="5A84D8"/>
        </a:hlink>
        <a:folHlink>
          <a:srgbClr val="CCCC99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6937</TotalTime>
  <Words>2322</Words>
  <Application>Microsoft Office PowerPoint</Application>
  <PresentationFormat>사용자 지정</PresentationFormat>
  <Paragraphs>488</Paragraphs>
  <Slides>70</Slides>
  <Notes>64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70</vt:i4>
      </vt:variant>
    </vt:vector>
  </HeadingPairs>
  <TitlesOfParts>
    <vt:vector size="79" baseType="lpstr">
      <vt:lpstr>MS PGothic</vt:lpstr>
      <vt:lpstr>MS PGothic</vt:lpstr>
      <vt:lpstr>Arial</vt:lpstr>
      <vt:lpstr>Calibri</vt:lpstr>
      <vt:lpstr>Symbol</vt:lpstr>
      <vt:lpstr>Tahoma</vt:lpstr>
      <vt:lpstr>Times New Roman</vt:lpstr>
      <vt:lpstr>Wingdings</vt:lpstr>
      <vt:lpstr>1_Layers</vt:lpstr>
      <vt:lpstr>Chapter 7 Alkenes: Structure and Reactivity</vt:lpstr>
      <vt:lpstr>Learning Objectives</vt:lpstr>
      <vt:lpstr>Learning Objectives</vt:lpstr>
      <vt:lpstr>Learning Objectives</vt:lpstr>
      <vt:lpstr>Alkene-Hydrocarbon With Carbon–Carbon Double Bond</vt:lpstr>
      <vt:lpstr>Industrial Preparation and Use  of Alkenes</vt:lpstr>
      <vt:lpstr>Thermal Cracking</vt:lpstr>
      <vt:lpstr>Calculating Degree of Unsaturation</vt:lpstr>
      <vt:lpstr>Calculating Degree of Unsaturation</vt:lpstr>
      <vt:lpstr>Calculating Degree of Unsaturation</vt:lpstr>
      <vt:lpstr>Calculating Degree of Unsaturation</vt:lpstr>
      <vt:lpstr>Calculating Degree of Unsaturation</vt:lpstr>
      <vt:lpstr>Worked Example</vt:lpstr>
      <vt:lpstr>Worked Example</vt:lpstr>
      <vt:lpstr>Naming Alkenes</vt:lpstr>
      <vt:lpstr>Naming Alkenes</vt:lpstr>
      <vt:lpstr>Table 7.1 - Common Names of Some Alkenes</vt:lpstr>
      <vt:lpstr>Worked Example</vt:lpstr>
      <vt:lpstr>Worked Example</vt:lpstr>
      <vt:lpstr>Worked Example</vt:lpstr>
      <vt:lpstr>Worked Example</vt:lpstr>
      <vt:lpstr>Worked Example</vt:lpstr>
      <vt:lpstr>Cis-Trans Isomerism in Alkenes</vt:lpstr>
      <vt:lpstr>Cis-Trans Isomerism in Alkenes</vt:lpstr>
      <vt:lpstr>Cis-Trans Isomerism in Alkenes</vt:lpstr>
      <vt:lpstr>Figure 7.3 - Cis and Trans Isomers of 2-Butene</vt:lpstr>
      <vt:lpstr>Cis-Trans Isomerism in Alkenes</vt:lpstr>
      <vt:lpstr>Worked Example</vt:lpstr>
      <vt:lpstr>Alkene Stereochemistry and the  E,Z Designation</vt:lpstr>
      <vt:lpstr>Alkene Stereochemistry and the E,Z Designation</vt:lpstr>
      <vt:lpstr>Alkene Stereochemistry and the E,Z Designation</vt:lpstr>
      <vt:lpstr>Alkene Stereochemistry and the E,Z Designation</vt:lpstr>
      <vt:lpstr>Alkene Stereochemistry and the E,Z Designation</vt:lpstr>
      <vt:lpstr>Worked Example</vt:lpstr>
      <vt:lpstr>Worked Example</vt:lpstr>
      <vt:lpstr>Stability of Alkenes</vt:lpstr>
      <vt:lpstr>Figure 7.5 - Energy Diagrams for Hydrogenation of cis- and trans-2-Butene</vt:lpstr>
      <vt:lpstr>Table 7.2 - Heats of Hydrogenation of Some Alkenes</vt:lpstr>
      <vt:lpstr>Hyperconjugation</vt:lpstr>
      <vt:lpstr>Worked Example</vt:lpstr>
      <vt:lpstr>Worked Example</vt:lpstr>
      <vt:lpstr>Electrophilic Addition of Alkenes</vt:lpstr>
      <vt:lpstr>Figure 7.7 - Mechanism</vt:lpstr>
      <vt:lpstr>Figure 7.8 - Energy Diagram for the Two-step Electrophilic Addition of HBr to 2-Methylpropene</vt:lpstr>
      <vt:lpstr>Electrophilic Addition of Alkenes</vt:lpstr>
      <vt:lpstr>Orientation of Electrophilic Additions: Markovnikov’s Rule</vt:lpstr>
      <vt:lpstr>Markovnikov’s Rule</vt:lpstr>
      <vt:lpstr>Markovnikov’s Rule (restated)</vt:lpstr>
      <vt:lpstr>Markovnikov’s Rule (restated)</vt:lpstr>
      <vt:lpstr>Worked Example</vt:lpstr>
      <vt:lpstr>Worked Example</vt:lpstr>
      <vt:lpstr>Worked Example</vt:lpstr>
      <vt:lpstr>Carbocation Structure and Stability</vt:lpstr>
      <vt:lpstr>Carbocation Structure and Stability</vt:lpstr>
      <vt:lpstr>Carbocation Structure and Stability </vt:lpstr>
      <vt:lpstr>Carbocation Structure and Stability </vt:lpstr>
      <vt:lpstr>Worked Example</vt:lpstr>
      <vt:lpstr>The Hammond Postulate</vt:lpstr>
      <vt:lpstr>Figure 7.13 - Energy Diagrams for Two Similar Competing Reactions</vt:lpstr>
      <vt:lpstr>The Hammond Postulate</vt:lpstr>
      <vt:lpstr>The Hammond Postulate</vt:lpstr>
      <vt:lpstr>Worked Example</vt:lpstr>
      <vt:lpstr>Worked Example</vt:lpstr>
      <vt:lpstr>Evidence for the Mechanism of Electrophilic Addition: Carbocation Rearrangements</vt:lpstr>
      <vt:lpstr>Evidence for the Mechanism of Electrophilic Addition: Carbocation Rearrangements</vt:lpstr>
      <vt:lpstr>Hydride Shift in Biological  Molecules</vt:lpstr>
      <vt:lpstr>Worked Example</vt:lpstr>
      <vt:lpstr>Worked Example</vt:lpstr>
      <vt:lpstr>Summary</vt:lpstr>
      <vt:lpstr>Summary</vt:lpstr>
    </vt:vector>
  </TitlesOfParts>
  <Company>University of Toronto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6. Alkenes: Structure and Reactivity</dc:title>
  <dc:creator>Ronald Kluger</dc:creator>
  <cp:lastModifiedBy>노원엽</cp:lastModifiedBy>
  <cp:revision>384</cp:revision>
  <dcterms:created xsi:type="dcterms:W3CDTF">2010-09-24T01:58:22Z</dcterms:created>
  <dcterms:modified xsi:type="dcterms:W3CDTF">2021-05-11T02:07:35Z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emplateType">
    <vt:i4>1</vt:i4>
  </property>
  <property fmtid="{D5CDD505-2E9C-101B-9397-08002B2CF9AE}" pid="3" name="GraphicType">
    <vt:i4>1</vt:i4>
  </property>
  <property fmtid="{D5CDD505-2E9C-101B-9397-08002B2CF9AE}" pid="4" name="Compression">
    <vt:i4>100</vt:i4>
  </property>
  <property fmtid="{D5CDD505-2E9C-101B-9397-08002B2CF9AE}" pid="5" name="ScreenSize">
    <vt:i4>2</vt:i4>
  </property>
  <property fmtid="{D5CDD505-2E9C-101B-9397-08002B2CF9AE}" pid="6" name="ScreenUsage">
    <vt:i4>2</vt:i4>
  </property>
  <property fmtid="{D5CDD505-2E9C-101B-9397-08002B2CF9AE}" pid="7" name="MailAddress">
    <vt:lpwstr/>
  </property>
  <property fmtid="{D5CDD505-2E9C-101B-9397-08002B2CF9AE}" pid="8" name="HomePage">
    <vt:lpwstr/>
  </property>
  <property fmtid="{D5CDD505-2E9C-101B-9397-08002B2CF9AE}" pid="9" name="Other">
    <vt:lpwstr/>
  </property>
  <property fmtid="{D5CDD505-2E9C-101B-9397-08002B2CF9AE}" pid="10" name="DownloadOriginal">
    <vt:bool>false</vt:bool>
  </property>
  <property fmtid="{D5CDD505-2E9C-101B-9397-08002B2CF9AE}" pid="11" name="DownloadIEButton">
    <vt:bool>false</vt:bool>
  </property>
  <property fmtid="{D5CDD505-2E9C-101B-9397-08002B2CF9AE}" pid="12" name="UseBrowserColor">
    <vt:bool>true</vt:bool>
  </property>
  <property fmtid="{D5CDD505-2E9C-101B-9397-08002B2CF9AE}" pid="13" name="BackColor">
    <vt:i4>15132390</vt:i4>
  </property>
  <property fmtid="{D5CDD505-2E9C-101B-9397-08002B2CF9AE}" pid="14" name="TextColor">
    <vt:i4>0</vt:i4>
  </property>
  <property fmtid="{D5CDD505-2E9C-101B-9397-08002B2CF9AE}" pid="15" name="LinkColor">
    <vt:i4>16711782</vt:i4>
  </property>
  <property fmtid="{D5CDD505-2E9C-101B-9397-08002B2CF9AE}" pid="16" name="VisitedColor">
    <vt:i4>10040268</vt:i4>
  </property>
  <property fmtid="{D5CDD505-2E9C-101B-9397-08002B2CF9AE}" pid="17" name="TransparentButton">
    <vt:i4>0</vt:i4>
  </property>
  <property fmtid="{D5CDD505-2E9C-101B-9397-08002B2CF9AE}" pid="18" name="ButtonType">
    <vt:i4>3</vt:i4>
  </property>
  <property fmtid="{D5CDD505-2E9C-101B-9397-08002B2CF9AE}" pid="19" name="ShowNotes">
    <vt:bool>false</vt:bool>
  </property>
  <property fmtid="{D5CDD505-2E9C-101B-9397-08002B2CF9AE}" pid="20" name="NavBtnPos">
    <vt:i4>4</vt:i4>
  </property>
  <property fmtid="{D5CDD505-2E9C-101B-9397-08002B2CF9AE}" pid="21" name="OutputDir">
    <vt:lpwstr>C:\My Documents\My Webs\Courses\CHM138\docs\CH6_97b</vt:lpwstr>
  </property>
</Properties>
</file>